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258" r:id="rId3"/>
    <p:sldId id="259" r:id="rId4"/>
    <p:sldId id="260" r:id="rId5"/>
    <p:sldId id="261" r:id="rId6"/>
    <p:sldId id="262" r:id="rId7"/>
    <p:sldId id="310" r:id="rId8"/>
    <p:sldId id="263" r:id="rId9"/>
    <p:sldId id="269" r:id="rId10"/>
    <p:sldId id="264" r:id="rId11"/>
    <p:sldId id="265" r:id="rId12"/>
    <p:sldId id="311" r:id="rId13"/>
    <p:sldId id="266" r:id="rId14"/>
    <p:sldId id="267" r:id="rId15"/>
    <p:sldId id="268" r:id="rId16"/>
    <p:sldId id="270" r:id="rId17"/>
    <p:sldId id="271" r:id="rId18"/>
    <p:sldId id="272" r:id="rId19"/>
    <p:sldId id="322" r:id="rId20"/>
    <p:sldId id="323" r:id="rId21"/>
    <p:sldId id="324" r:id="rId22"/>
    <p:sldId id="274" r:id="rId23"/>
    <p:sldId id="325" r:id="rId24"/>
    <p:sldId id="276"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61" r:id="rId60"/>
    <p:sldId id="362" r:id="rId61"/>
    <p:sldId id="321" r:id="rId62"/>
    <p:sldId id="314" r:id="rId63"/>
    <p:sldId id="313" r:id="rId64"/>
    <p:sldId id="315" r:id="rId65"/>
    <p:sldId id="316" r:id="rId66"/>
    <p:sldId id="317" r:id="rId67"/>
    <p:sldId id="318" r:id="rId68"/>
    <p:sldId id="319" r:id="rId69"/>
    <p:sldId id="320" r:id="rId70"/>
    <p:sldId id="30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63" d="100"/>
          <a:sy n="63" d="100"/>
        </p:scale>
        <p:origin x="730" y="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FD0AC-F9EF-4828-99DF-D34A7D9B1ED9}" type="datetimeFigureOut">
              <a:rPr lang="en-US" smtClean="0"/>
              <a:t>6/9/2021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FA3C9-CF1A-48B0-98F4-ECF4C6EBB35A}" type="slidenum">
              <a:rPr lang="en-US" smtClean="0"/>
              <a:t>‹#›</a:t>
            </a:fld>
            <a:endParaRPr lang="en-US"/>
          </a:p>
        </p:txBody>
      </p:sp>
    </p:spTree>
    <p:extLst>
      <p:ext uri="{BB962C8B-B14F-4D97-AF65-F5344CB8AC3E}">
        <p14:creationId xmlns:p14="http://schemas.microsoft.com/office/powerpoint/2010/main" val="2797603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096240-877C-4529-B100-0D162996B980}" type="slidenum">
              <a:rPr lang="en-US" smtClean="0"/>
              <a:t>3</a:t>
            </a:fld>
            <a:endParaRPr lang="en-US"/>
          </a:p>
        </p:txBody>
      </p:sp>
    </p:spTree>
    <p:extLst>
      <p:ext uri="{BB962C8B-B14F-4D97-AF65-F5344CB8AC3E}">
        <p14:creationId xmlns:p14="http://schemas.microsoft.com/office/powerpoint/2010/main" val="29098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096240-877C-4529-B100-0D162996B980}" type="slidenum">
              <a:rPr lang="en-US" smtClean="0"/>
              <a:t>4</a:t>
            </a:fld>
            <a:endParaRPr lang="en-US"/>
          </a:p>
        </p:txBody>
      </p:sp>
    </p:spTree>
    <p:extLst>
      <p:ext uri="{BB962C8B-B14F-4D97-AF65-F5344CB8AC3E}">
        <p14:creationId xmlns:p14="http://schemas.microsoft.com/office/powerpoint/2010/main" val="479944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096240-877C-4529-B100-0D162996B980}" type="slidenum">
              <a:rPr lang="en-US" smtClean="0"/>
              <a:t>5</a:t>
            </a:fld>
            <a:endParaRPr lang="en-US"/>
          </a:p>
        </p:txBody>
      </p:sp>
    </p:spTree>
    <p:extLst>
      <p:ext uri="{BB962C8B-B14F-4D97-AF65-F5344CB8AC3E}">
        <p14:creationId xmlns:p14="http://schemas.microsoft.com/office/powerpoint/2010/main" val="1232273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096240-877C-4529-B100-0D162996B980}" type="slidenum">
              <a:rPr lang="en-US" smtClean="0"/>
              <a:t>6</a:t>
            </a:fld>
            <a:endParaRPr lang="en-US"/>
          </a:p>
        </p:txBody>
      </p:sp>
    </p:spTree>
    <p:extLst>
      <p:ext uri="{BB962C8B-B14F-4D97-AF65-F5344CB8AC3E}">
        <p14:creationId xmlns:p14="http://schemas.microsoft.com/office/powerpoint/2010/main" val="355977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096240-877C-4529-B100-0D162996B980}" type="slidenum">
              <a:rPr lang="en-US" smtClean="0"/>
              <a:t>8</a:t>
            </a:fld>
            <a:endParaRPr lang="en-US"/>
          </a:p>
        </p:txBody>
      </p:sp>
    </p:spTree>
    <p:extLst>
      <p:ext uri="{BB962C8B-B14F-4D97-AF65-F5344CB8AC3E}">
        <p14:creationId xmlns:p14="http://schemas.microsoft.com/office/powerpoint/2010/main" val="2085982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4c1d84938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4c1d84938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we can then analyze these three overlapping distributions and we find our highest frequency distribution corresponds to the detergent micelle embedded heptamers, the middle distribution is actually two distributions with nearly stripped heptameric complexes and micelle embedded hexamers that overlap significantly in m/z and charge state, and our lowest frequency distribution corresponding to the nearly detergent stripped hexameric pore complexes</a:t>
            </a:r>
            <a:endParaRPr/>
          </a:p>
        </p:txBody>
      </p:sp>
    </p:spTree>
    <p:extLst>
      <p:ext uri="{BB962C8B-B14F-4D97-AF65-F5344CB8AC3E}">
        <p14:creationId xmlns:p14="http://schemas.microsoft.com/office/powerpoint/2010/main" val="235093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4B5FB3-B2D6-4673-8D30-1FECDED27F03}"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109368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4B5FB3-B2D6-4673-8D30-1FECDED27F03}"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4169196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4B5FB3-B2D6-4673-8D30-1FECDED27F03}"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3480024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1176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4B5FB3-B2D6-4673-8D30-1FECDED27F03}"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52867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B5FB3-B2D6-4673-8D30-1FECDED27F03}" type="datetimeFigureOut">
              <a:rPr lang="en-US" smtClean="0"/>
              <a:t>6/9/2021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2914913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4B5FB3-B2D6-4673-8D30-1FECDED27F03}"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2474176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4B5FB3-B2D6-4673-8D30-1FECDED27F03}" type="datetimeFigureOut">
              <a:rPr lang="en-US" smtClean="0"/>
              <a:t>6/9/2021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386488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4B5FB3-B2D6-4673-8D30-1FECDED27F03}" type="datetimeFigureOut">
              <a:rPr lang="en-US" smtClean="0"/>
              <a:t>6/9/2021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1408748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B5FB3-B2D6-4673-8D30-1FECDED27F03}" type="datetimeFigureOut">
              <a:rPr lang="en-US" smtClean="0"/>
              <a:t>6/9/2021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1733170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B5FB3-B2D6-4673-8D30-1FECDED27F03}"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428017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B5FB3-B2D6-4673-8D30-1FECDED27F03}" type="datetimeFigureOut">
              <a:rPr lang="en-US" smtClean="0"/>
              <a:t>6/9/2021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430F3-BB33-475D-9F84-65E10E23929A}" type="slidenum">
              <a:rPr lang="en-US" smtClean="0"/>
              <a:t>‹#›</a:t>
            </a:fld>
            <a:endParaRPr lang="en-US"/>
          </a:p>
        </p:txBody>
      </p:sp>
    </p:spTree>
    <p:extLst>
      <p:ext uri="{BB962C8B-B14F-4D97-AF65-F5344CB8AC3E}">
        <p14:creationId xmlns:p14="http://schemas.microsoft.com/office/powerpoint/2010/main" val="1018010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B5FB3-B2D6-4673-8D30-1FECDED27F03}" type="datetimeFigureOut">
              <a:rPr lang="en-US" smtClean="0"/>
              <a:t>6/9/2021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9430F3-BB33-475D-9F84-65E10E23929A}" type="slidenum">
              <a:rPr lang="en-US" smtClean="0"/>
              <a:t>‹#›</a:t>
            </a:fld>
            <a:endParaRPr lang="en-US"/>
          </a:p>
        </p:txBody>
      </p:sp>
    </p:spTree>
    <p:extLst>
      <p:ext uri="{BB962C8B-B14F-4D97-AF65-F5344CB8AC3E}">
        <p14:creationId xmlns:p14="http://schemas.microsoft.com/office/powerpoint/2010/main" val="2616114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87" y="1025221"/>
            <a:ext cx="7025625" cy="4171316"/>
          </a:xfrm>
          <a:prstGeom prst="rect">
            <a:avLst/>
          </a:prstGeom>
        </p:spPr>
      </p:pic>
      <p:sp>
        <p:nvSpPr>
          <p:cNvPr id="3" name="TextBox 2"/>
          <p:cNvSpPr txBox="1"/>
          <p:nvPr/>
        </p:nvSpPr>
        <p:spPr>
          <a:xfrm>
            <a:off x="634152" y="325597"/>
            <a:ext cx="10923696" cy="584775"/>
          </a:xfrm>
          <a:prstGeom prst="rect">
            <a:avLst/>
          </a:prstGeom>
          <a:noFill/>
        </p:spPr>
        <p:txBody>
          <a:bodyPr wrap="none" rtlCol="0">
            <a:spAutoFit/>
          </a:bodyPr>
          <a:lstStyle/>
          <a:p>
            <a:r>
              <a:rPr lang="en-US" sz="3200" b="1" dirty="0" err="1" smtClean="0"/>
              <a:t>iFAMS</a:t>
            </a:r>
            <a:r>
              <a:rPr lang="en-US" sz="3200" b="1" dirty="0" smtClean="0"/>
              <a:t> Deconvolution Software for Mass Spectrometry Analysis</a:t>
            </a:r>
            <a:endParaRPr lang="en-US" sz="3200" b="1" dirty="0"/>
          </a:p>
        </p:txBody>
      </p:sp>
      <p:sp>
        <p:nvSpPr>
          <p:cNvPr id="4" name="TextBox 3"/>
          <p:cNvSpPr txBox="1"/>
          <p:nvPr/>
        </p:nvSpPr>
        <p:spPr>
          <a:xfrm>
            <a:off x="3294815" y="5311386"/>
            <a:ext cx="5602368" cy="1323439"/>
          </a:xfrm>
          <a:prstGeom prst="rect">
            <a:avLst/>
          </a:prstGeom>
          <a:noFill/>
        </p:spPr>
        <p:txBody>
          <a:bodyPr wrap="none" rtlCol="0">
            <a:spAutoFit/>
          </a:bodyPr>
          <a:lstStyle/>
          <a:p>
            <a:pPr algn="ctr"/>
            <a:r>
              <a:rPr lang="en-US" sz="3200" b="1" dirty="0" smtClean="0"/>
              <a:t>James S. </a:t>
            </a:r>
            <a:r>
              <a:rPr lang="en-US" sz="3200" b="1" dirty="0" err="1" smtClean="0"/>
              <a:t>Prell</a:t>
            </a:r>
            <a:endParaRPr lang="en-US" sz="3200" b="1" dirty="0" smtClean="0"/>
          </a:p>
          <a:p>
            <a:pPr algn="ctr"/>
            <a:r>
              <a:rPr lang="en-US" sz="2400" dirty="0" smtClean="0"/>
              <a:t>Department of Chemistry and Biochemistry</a:t>
            </a:r>
          </a:p>
          <a:p>
            <a:pPr algn="ctr"/>
            <a:r>
              <a:rPr lang="en-US" sz="2400" dirty="0" smtClean="0"/>
              <a:t>University of Oregon, Eugene, OR</a:t>
            </a:r>
            <a:endParaRPr lang="en-US" sz="2400" dirty="0"/>
          </a:p>
        </p:txBody>
      </p:sp>
    </p:spTree>
    <p:extLst>
      <p:ext uri="{BB962C8B-B14F-4D97-AF65-F5344CB8AC3E}">
        <p14:creationId xmlns:p14="http://schemas.microsoft.com/office/powerpoint/2010/main" val="19425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8777" y="638928"/>
            <a:ext cx="6834553" cy="4271596"/>
          </a:xfrm>
          <a:prstGeom prst="rect">
            <a:avLst/>
          </a:prstGeom>
        </p:spPr>
      </p:pic>
      <p:sp>
        <p:nvSpPr>
          <p:cNvPr id="2" name="TextBox 1"/>
          <p:cNvSpPr txBox="1"/>
          <p:nvPr/>
        </p:nvSpPr>
        <p:spPr>
          <a:xfrm>
            <a:off x="2270595" y="99647"/>
            <a:ext cx="7650813" cy="646331"/>
          </a:xfrm>
          <a:prstGeom prst="rect">
            <a:avLst/>
          </a:prstGeom>
          <a:noFill/>
        </p:spPr>
        <p:txBody>
          <a:bodyPr wrap="none" rtlCol="0">
            <a:spAutoFit/>
          </a:bodyPr>
          <a:lstStyle/>
          <a:p>
            <a:pPr algn="ctr"/>
            <a:r>
              <a:rPr lang="en-US" sz="3600" b="1" dirty="0" err="1"/>
              <a:t>G</a:t>
            </a:r>
            <a:r>
              <a:rPr lang="en-US" sz="3600" b="1" dirty="0" err="1">
                <a:cs typeface="Arial" panose="020B0604020202020204" pitchFamily="34" charset="0"/>
              </a:rPr>
              <a:t>á</a:t>
            </a:r>
            <a:r>
              <a:rPr lang="en-US" sz="3600" b="1" dirty="0" err="1"/>
              <a:t>bor</a:t>
            </a:r>
            <a:r>
              <a:rPr lang="en-US" sz="3600" b="1" dirty="0"/>
              <a:t> Transform: </a:t>
            </a:r>
            <a:r>
              <a:rPr lang="en-US" sz="3600" b="1" i="1" dirty="0" smtClean="0"/>
              <a:t>localized</a:t>
            </a:r>
            <a:r>
              <a:rPr lang="en-US" sz="3600" b="1" dirty="0" smtClean="0"/>
              <a:t> frequencies</a:t>
            </a:r>
            <a:endParaRPr lang="en-US" sz="3600" b="1" dirty="0"/>
          </a:p>
        </p:txBody>
      </p:sp>
      <p:sp>
        <p:nvSpPr>
          <p:cNvPr id="4" name="Freeform 3"/>
          <p:cNvSpPr/>
          <p:nvPr/>
        </p:nvSpPr>
        <p:spPr>
          <a:xfrm>
            <a:off x="2157027" y="3740046"/>
            <a:ext cx="1166446" cy="738188"/>
          </a:xfrm>
          <a:custGeom>
            <a:avLst/>
            <a:gdLst>
              <a:gd name="connsiteX0" fmla="*/ 0 w 2362200"/>
              <a:gd name="connsiteY0" fmla="*/ 1494924 h 1494924"/>
              <a:gd name="connsiteX1" fmla="*/ 627184 w 2362200"/>
              <a:gd name="connsiteY1" fmla="*/ 1248739 h 1494924"/>
              <a:gd name="connsiteX2" fmla="*/ 926123 w 2362200"/>
              <a:gd name="connsiteY2" fmla="*/ 275724 h 1494924"/>
              <a:gd name="connsiteX3" fmla="*/ 1266092 w 2362200"/>
              <a:gd name="connsiteY3" fmla="*/ 231 h 1494924"/>
              <a:gd name="connsiteX4" fmla="*/ 1565031 w 2362200"/>
              <a:gd name="connsiteY4" fmla="*/ 252277 h 1494924"/>
              <a:gd name="connsiteX5" fmla="*/ 1787769 w 2362200"/>
              <a:gd name="connsiteY5" fmla="*/ 1272185 h 1494924"/>
              <a:gd name="connsiteX6" fmla="*/ 2362200 w 2362200"/>
              <a:gd name="connsiteY6" fmla="*/ 1465616 h 149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200" h="1494924">
                <a:moveTo>
                  <a:pt x="0" y="1494924"/>
                </a:moveTo>
                <a:cubicBezTo>
                  <a:pt x="236415" y="1473431"/>
                  <a:pt x="472830" y="1451939"/>
                  <a:pt x="627184" y="1248739"/>
                </a:cubicBezTo>
                <a:cubicBezTo>
                  <a:pt x="781538" y="1045539"/>
                  <a:pt x="819638" y="483809"/>
                  <a:pt x="926123" y="275724"/>
                </a:cubicBezTo>
                <a:cubicBezTo>
                  <a:pt x="1032608" y="67639"/>
                  <a:pt x="1159607" y="4139"/>
                  <a:pt x="1266092" y="231"/>
                </a:cubicBezTo>
                <a:cubicBezTo>
                  <a:pt x="1372577" y="-3677"/>
                  <a:pt x="1478085" y="40285"/>
                  <a:pt x="1565031" y="252277"/>
                </a:cubicBezTo>
                <a:cubicBezTo>
                  <a:pt x="1651977" y="464269"/>
                  <a:pt x="1654908" y="1069962"/>
                  <a:pt x="1787769" y="1272185"/>
                </a:cubicBezTo>
                <a:cubicBezTo>
                  <a:pt x="1920631" y="1474408"/>
                  <a:pt x="2141415" y="1470012"/>
                  <a:pt x="2362200" y="146561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32167" y="5212208"/>
            <a:ext cx="8722324" cy="1569660"/>
          </a:xfrm>
          <a:prstGeom prst="rect">
            <a:avLst/>
          </a:prstGeom>
          <a:noFill/>
        </p:spPr>
        <p:txBody>
          <a:bodyPr wrap="none" rtlCol="0">
            <a:spAutoFit/>
          </a:bodyPr>
          <a:lstStyle/>
          <a:p>
            <a:r>
              <a:rPr lang="en-US" sz="2400" dirty="0"/>
              <a:t>1. </a:t>
            </a:r>
            <a:r>
              <a:rPr lang="en-US" sz="2400" dirty="0" smtClean="0"/>
              <a:t>multiply </a:t>
            </a:r>
            <a:r>
              <a:rPr lang="en-US" sz="2400" dirty="0"/>
              <a:t>mass spectrum by </a:t>
            </a:r>
            <a:r>
              <a:rPr lang="en-US" sz="2400" dirty="0" smtClean="0"/>
              <a:t>Gaussian (or other shape) </a:t>
            </a:r>
            <a:r>
              <a:rPr lang="en-US" sz="2400" dirty="0"/>
              <a:t>window</a:t>
            </a:r>
          </a:p>
          <a:p>
            <a:r>
              <a:rPr lang="en-US" sz="2400" dirty="0"/>
              <a:t>2. </a:t>
            </a:r>
            <a:r>
              <a:rPr lang="en-US" sz="2400" dirty="0" smtClean="0"/>
              <a:t>find </a:t>
            </a:r>
            <a:r>
              <a:rPr lang="en-US" sz="2400" dirty="0"/>
              <a:t>FT frequencies </a:t>
            </a:r>
            <a:r>
              <a:rPr lang="en-US" sz="2400" dirty="0" smtClean="0"/>
              <a:t>within </a:t>
            </a:r>
            <a:r>
              <a:rPr lang="en-US" sz="2400" dirty="0"/>
              <a:t>windowed spectrum</a:t>
            </a:r>
          </a:p>
          <a:p>
            <a:r>
              <a:rPr lang="en-US" sz="2400" dirty="0"/>
              <a:t>3. </a:t>
            </a:r>
            <a:r>
              <a:rPr lang="en-US" sz="2400" dirty="0" smtClean="0"/>
              <a:t>slide </a:t>
            </a:r>
            <a:r>
              <a:rPr lang="en-US" sz="2400" dirty="0"/>
              <a:t>window </a:t>
            </a:r>
            <a:r>
              <a:rPr lang="en-US" sz="2400" dirty="0" smtClean="0"/>
              <a:t>to the right</a:t>
            </a:r>
            <a:endParaRPr lang="en-US" sz="2400" dirty="0"/>
          </a:p>
          <a:p>
            <a:r>
              <a:rPr lang="en-US" sz="2400" dirty="0"/>
              <a:t>4. </a:t>
            </a:r>
            <a:r>
              <a:rPr lang="en-US" sz="2400" dirty="0" smtClean="0"/>
              <a:t>repeat</a:t>
            </a:r>
            <a:r>
              <a:rPr lang="en-US" sz="2400" dirty="0"/>
              <a:t>, and plot FT spectra vs. window </a:t>
            </a:r>
            <a:r>
              <a:rPr lang="en-US" sz="2400" dirty="0" smtClean="0"/>
              <a:t>center (2D “spectrogram”)</a:t>
            </a:r>
            <a:endParaRPr lang="en-US" sz="2400" dirty="0"/>
          </a:p>
        </p:txBody>
      </p:sp>
      <p:sp>
        <p:nvSpPr>
          <p:cNvPr id="7" name="TextBox 6"/>
          <p:cNvSpPr txBox="1"/>
          <p:nvPr/>
        </p:nvSpPr>
        <p:spPr>
          <a:xfrm>
            <a:off x="5855676" y="1635369"/>
            <a:ext cx="2938433" cy="1569660"/>
          </a:xfrm>
          <a:prstGeom prst="rect">
            <a:avLst/>
          </a:prstGeom>
          <a:noFill/>
        </p:spPr>
        <p:txBody>
          <a:bodyPr wrap="none" rtlCol="0">
            <a:spAutoFit/>
          </a:bodyPr>
          <a:lstStyle/>
          <a:p>
            <a:r>
              <a:rPr lang="en-US" sz="3200" dirty="0"/>
              <a:t>ESI spectrum of</a:t>
            </a:r>
          </a:p>
          <a:p>
            <a:r>
              <a:rPr lang="en-US" sz="3200" dirty="0" smtClean="0"/>
              <a:t>PEG:PPG:PEG</a:t>
            </a:r>
          </a:p>
          <a:p>
            <a:r>
              <a:rPr lang="en-US" sz="3200" dirty="0"/>
              <a:t>b</a:t>
            </a:r>
            <a:r>
              <a:rPr lang="en-US" sz="3200" dirty="0" smtClean="0"/>
              <a:t>lock copolymer</a:t>
            </a:r>
            <a:endParaRPr lang="en-US" sz="3200" dirty="0"/>
          </a:p>
        </p:txBody>
      </p:sp>
      <p:sp>
        <p:nvSpPr>
          <p:cNvPr id="3" name="TextBox 2"/>
          <p:cNvSpPr txBox="1"/>
          <p:nvPr/>
        </p:nvSpPr>
        <p:spPr>
          <a:xfrm rot="16200000">
            <a:off x="824088" y="2276736"/>
            <a:ext cx="2577629" cy="461665"/>
          </a:xfrm>
          <a:prstGeom prst="rect">
            <a:avLst/>
          </a:prstGeom>
          <a:solidFill>
            <a:schemeClr val="bg1"/>
          </a:solidFill>
        </p:spPr>
        <p:txBody>
          <a:bodyPr wrap="none" rtlCol="0">
            <a:spAutoFit/>
          </a:bodyPr>
          <a:lstStyle/>
          <a:p>
            <a:r>
              <a:rPr lang="en-US" sz="2400" dirty="0"/>
              <a:t>r</a:t>
            </a:r>
            <a:r>
              <a:rPr lang="en-US" sz="2400" dirty="0" smtClean="0"/>
              <a:t>elative abundance</a:t>
            </a:r>
            <a:endParaRPr lang="en-US" sz="2400" dirty="0"/>
          </a:p>
        </p:txBody>
      </p:sp>
      <p:sp>
        <p:nvSpPr>
          <p:cNvPr id="8" name="TextBox 7"/>
          <p:cNvSpPr txBox="1"/>
          <p:nvPr/>
        </p:nvSpPr>
        <p:spPr>
          <a:xfrm>
            <a:off x="3622431" y="4576364"/>
            <a:ext cx="652743" cy="369332"/>
          </a:xfrm>
          <a:prstGeom prst="rect">
            <a:avLst/>
          </a:prstGeom>
          <a:solidFill>
            <a:schemeClr val="bg1"/>
          </a:solidFill>
        </p:spPr>
        <p:txBody>
          <a:bodyPr wrap="none" rtlCol="0">
            <a:spAutoFit/>
          </a:bodyPr>
          <a:lstStyle/>
          <a:p>
            <a:r>
              <a:rPr lang="en-US" dirty="0" smtClean="0"/>
              <a:t>1000</a:t>
            </a:r>
            <a:endParaRPr lang="en-US" dirty="0"/>
          </a:p>
        </p:txBody>
      </p:sp>
      <p:sp>
        <p:nvSpPr>
          <p:cNvPr id="9" name="TextBox 8"/>
          <p:cNvSpPr txBox="1"/>
          <p:nvPr/>
        </p:nvSpPr>
        <p:spPr>
          <a:xfrm>
            <a:off x="4929554" y="4587986"/>
            <a:ext cx="652743" cy="369332"/>
          </a:xfrm>
          <a:prstGeom prst="rect">
            <a:avLst/>
          </a:prstGeom>
          <a:solidFill>
            <a:schemeClr val="bg1"/>
          </a:solidFill>
        </p:spPr>
        <p:txBody>
          <a:bodyPr wrap="none" rtlCol="0">
            <a:spAutoFit/>
          </a:bodyPr>
          <a:lstStyle/>
          <a:p>
            <a:r>
              <a:rPr lang="en-US" dirty="0"/>
              <a:t>2</a:t>
            </a:r>
            <a:r>
              <a:rPr lang="en-US" dirty="0" smtClean="0"/>
              <a:t>000</a:t>
            </a:r>
            <a:endParaRPr lang="en-US" dirty="0"/>
          </a:p>
        </p:txBody>
      </p:sp>
      <p:sp>
        <p:nvSpPr>
          <p:cNvPr id="10" name="TextBox 9"/>
          <p:cNvSpPr txBox="1"/>
          <p:nvPr/>
        </p:nvSpPr>
        <p:spPr>
          <a:xfrm>
            <a:off x="6236677" y="4587986"/>
            <a:ext cx="652743" cy="369332"/>
          </a:xfrm>
          <a:prstGeom prst="rect">
            <a:avLst/>
          </a:prstGeom>
          <a:solidFill>
            <a:schemeClr val="bg1"/>
          </a:solidFill>
        </p:spPr>
        <p:txBody>
          <a:bodyPr wrap="none" rtlCol="0">
            <a:spAutoFit/>
          </a:bodyPr>
          <a:lstStyle/>
          <a:p>
            <a:r>
              <a:rPr lang="en-US" dirty="0"/>
              <a:t>3</a:t>
            </a:r>
            <a:r>
              <a:rPr lang="en-US" dirty="0" smtClean="0"/>
              <a:t>000</a:t>
            </a:r>
            <a:endParaRPr lang="en-US" dirty="0"/>
          </a:p>
        </p:txBody>
      </p:sp>
      <p:sp>
        <p:nvSpPr>
          <p:cNvPr id="11" name="TextBox 10"/>
          <p:cNvSpPr txBox="1"/>
          <p:nvPr/>
        </p:nvSpPr>
        <p:spPr>
          <a:xfrm>
            <a:off x="7543800" y="4587986"/>
            <a:ext cx="652743" cy="369332"/>
          </a:xfrm>
          <a:prstGeom prst="rect">
            <a:avLst/>
          </a:prstGeom>
          <a:solidFill>
            <a:schemeClr val="bg1"/>
          </a:solidFill>
        </p:spPr>
        <p:txBody>
          <a:bodyPr wrap="none" rtlCol="0">
            <a:spAutoFit/>
          </a:bodyPr>
          <a:lstStyle/>
          <a:p>
            <a:r>
              <a:rPr lang="en-US" dirty="0"/>
              <a:t>4</a:t>
            </a:r>
            <a:r>
              <a:rPr lang="en-US" dirty="0" smtClean="0"/>
              <a:t>000</a:t>
            </a:r>
            <a:endParaRPr lang="en-US" dirty="0"/>
          </a:p>
        </p:txBody>
      </p:sp>
      <p:sp>
        <p:nvSpPr>
          <p:cNvPr id="12" name="TextBox 11"/>
          <p:cNvSpPr txBox="1"/>
          <p:nvPr/>
        </p:nvSpPr>
        <p:spPr>
          <a:xfrm>
            <a:off x="5539501" y="4807704"/>
            <a:ext cx="668773" cy="461665"/>
          </a:xfrm>
          <a:prstGeom prst="rect">
            <a:avLst/>
          </a:prstGeom>
          <a:solidFill>
            <a:schemeClr val="bg1"/>
          </a:solidFill>
        </p:spPr>
        <p:txBody>
          <a:bodyPr wrap="none" rtlCol="0">
            <a:spAutoFit/>
          </a:bodyPr>
          <a:lstStyle/>
          <a:p>
            <a:r>
              <a:rPr lang="en-US" sz="2400" i="1" dirty="0" smtClean="0"/>
              <a:t>m</a:t>
            </a:r>
            <a:r>
              <a:rPr lang="en-US" sz="2400" dirty="0" smtClean="0"/>
              <a:t>/</a:t>
            </a:r>
            <a:r>
              <a:rPr lang="en-US" sz="2400" i="1" dirty="0" smtClean="0"/>
              <a:t>z</a:t>
            </a:r>
            <a:endParaRPr lang="en-US" sz="2400" i="1" dirty="0"/>
          </a:p>
        </p:txBody>
      </p:sp>
      <p:sp>
        <p:nvSpPr>
          <p:cNvPr id="13" name="Google Shape;1123;p75"/>
          <p:cNvSpPr txBox="1"/>
          <p:nvPr/>
        </p:nvSpPr>
        <p:spPr>
          <a:xfrm>
            <a:off x="8270119" y="3122800"/>
            <a:ext cx="4818185" cy="612400"/>
          </a:xfrm>
          <a:prstGeom prst="rect">
            <a:avLst/>
          </a:prstGeom>
          <a:noFill/>
          <a:ln>
            <a:noFill/>
          </a:ln>
        </p:spPr>
        <p:txBody>
          <a:bodyPr spcFirstLastPara="1" wrap="square" lIns="121900" tIns="121900" rIns="121900" bIns="121900" anchor="t" anchorCtr="0">
            <a:noAutofit/>
          </a:bodyPr>
          <a:lstStyle/>
          <a:p>
            <a:r>
              <a:rPr lang="en" sz="2400" dirty="0" smtClean="0"/>
              <a:t>Cleary and Prell</a:t>
            </a:r>
          </a:p>
          <a:p>
            <a:r>
              <a:rPr lang="en" sz="2400" i="1" dirty="0" smtClean="0"/>
              <a:t>ChemPhysChem</a:t>
            </a:r>
            <a:r>
              <a:rPr lang="en" sz="2400" dirty="0" smtClean="0"/>
              <a:t> </a:t>
            </a:r>
            <a:r>
              <a:rPr lang="en" sz="2400" dirty="0"/>
              <a:t>2019</a:t>
            </a:r>
            <a:endParaRPr sz="2400" dirty="0"/>
          </a:p>
        </p:txBody>
      </p:sp>
    </p:spTree>
    <p:extLst>
      <p:ext uri="{BB962C8B-B14F-4D97-AF65-F5344CB8AC3E}">
        <p14:creationId xmlns:p14="http://schemas.microsoft.com/office/powerpoint/2010/main" val="28079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88889E-6 0.00093 L 0.59687 0.00093 " pathEditMode="relative" rAng="0" ptsTypes="AA">
                                      <p:cBhvr>
                                        <p:cTn id="6" dur="4000" fill="hold"/>
                                        <p:tgtEl>
                                          <p:spTgt spid="4"/>
                                        </p:tgtEl>
                                        <p:attrNameLst>
                                          <p:attrName>ppt_x</p:attrName>
                                          <p:attrName>ppt_y</p:attrName>
                                        </p:attrNameLst>
                                      </p:cBhvr>
                                      <p:rCtr x="2984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1" name="Google Shape;1131;p76"/>
          <p:cNvPicPr preferRelativeResize="0"/>
          <p:nvPr/>
        </p:nvPicPr>
        <p:blipFill>
          <a:blip r:embed="rId3">
            <a:alphaModFix/>
          </a:blip>
          <a:stretch>
            <a:fillRect/>
          </a:stretch>
        </p:blipFill>
        <p:spPr>
          <a:xfrm>
            <a:off x="1025668" y="898128"/>
            <a:ext cx="8963590" cy="5621541"/>
          </a:xfrm>
          <a:prstGeom prst="rect">
            <a:avLst/>
          </a:prstGeom>
          <a:noFill/>
          <a:ln>
            <a:noFill/>
          </a:ln>
        </p:spPr>
      </p:pic>
      <p:sp>
        <p:nvSpPr>
          <p:cNvPr id="5" name="TextBox 4"/>
          <p:cNvSpPr txBox="1"/>
          <p:nvPr/>
        </p:nvSpPr>
        <p:spPr>
          <a:xfrm>
            <a:off x="415600" y="6383215"/>
            <a:ext cx="4308487" cy="400110"/>
          </a:xfrm>
          <a:prstGeom prst="rect">
            <a:avLst/>
          </a:prstGeom>
          <a:noFill/>
        </p:spPr>
        <p:txBody>
          <a:bodyPr wrap="none" rtlCol="0">
            <a:spAutoFit/>
          </a:bodyPr>
          <a:lstStyle/>
          <a:p>
            <a:r>
              <a:rPr lang="en-US" sz="2000" dirty="0" smtClean="0"/>
              <a:t>Wilson, </a:t>
            </a:r>
            <a:r>
              <a:rPr lang="en-US" sz="2000" dirty="0" err="1" smtClean="0"/>
              <a:t>Prell</a:t>
            </a:r>
            <a:r>
              <a:rPr lang="en-US" sz="2000" dirty="0" smtClean="0"/>
              <a:t> and co. </a:t>
            </a:r>
            <a:r>
              <a:rPr lang="en-US" sz="2000" i="1" dirty="0" smtClean="0"/>
              <a:t>Anal. Chem.</a:t>
            </a:r>
            <a:r>
              <a:rPr lang="en-US" sz="2000" dirty="0" smtClean="0"/>
              <a:t> 2019</a:t>
            </a:r>
            <a:endParaRPr lang="en-US" sz="2000" dirty="0"/>
          </a:p>
        </p:txBody>
      </p:sp>
      <p:sp>
        <p:nvSpPr>
          <p:cNvPr id="7" name="Google Shape;1122;p75"/>
          <p:cNvSpPr txBox="1">
            <a:spLocks/>
          </p:cNvSpPr>
          <p:nvPr/>
        </p:nvSpPr>
        <p:spPr>
          <a:xfrm>
            <a:off x="0" y="270982"/>
            <a:ext cx="12162692"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3200" b="1" dirty="0">
                <a:latin typeface="+mn-lt"/>
              </a:rPr>
              <a:t>C</a:t>
            </a:r>
            <a:r>
              <a:rPr lang="en-US" sz="3200" b="1" dirty="0" smtClean="0">
                <a:latin typeface="+mn-lt"/>
              </a:rPr>
              <a:t>hirp patterns make it easy to find complexes of different composition</a:t>
            </a:r>
            <a:endParaRPr lang="en-US" sz="3200" dirty="0">
              <a:latin typeface="+mn-lt"/>
            </a:endParaRPr>
          </a:p>
        </p:txBody>
      </p:sp>
      <p:sp>
        <p:nvSpPr>
          <p:cNvPr id="3" name="TextBox 2"/>
          <p:cNvSpPr txBox="1"/>
          <p:nvPr/>
        </p:nvSpPr>
        <p:spPr>
          <a:xfrm>
            <a:off x="8778786" y="898128"/>
            <a:ext cx="3139449" cy="2308324"/>
          </a:xfrm>
          <a:prstGeom prst="rect">
            <a:avLst/>
          </a:prstGeom>
          <a:noFill/>
        </p:spPr>
        <p:txBody>
          <a:bodyPr wrap="none" rtlCol="0">
            <a:spAutoFit/>
          </a:bodyPr>
          <a:lstStyle/>
          <a:p>
            <a:r>
              <a:rPr lang="en-US" sz="2400" dirty="0" smtClean="0"/>
              <a:t>GT spectrum practically</a:t>
            </a:r>
          </a:p>
          <a:p>
            <a:r>
              <a:rPr lang="en-US" sz="2400" dirty="0"/>
              <a:t>a</a:t>
            </a:r>
            <a:r>
              <a:rPr lang="en-US" sz="2400" dirty="0" smtClean="0"/>
              <a:t>nalyzes itself!</a:t>
            </a:r>
          </a:p>
          <a:p>
            <a:endParaRPr lang="en-US" sz="2400" dirty="0"/>
          </a:p>
          <a:p>
            <a:r>
              <a:rPr lang="en-US" sz="2400" dirty="0" smtClean="0"/>
              <a:t>Ions overlapped in </a:t>
            </a:r>
            <a:r>
              <a:rPr lang="en-US" sz="2400" b="1" i="1" dirty="0" smtClean="0"/>
              <a:t>both</a:t>
            </a:r>
          </a:p>
          <a:p>
            <a:r>
              <a:rPr lang="en-US" sz="2400" i="1" dirty="0" smtClean="0"/>
              <a:t>m</a:t>
            </a:r>
            <a:r>
              <a:rPr lang="en-US" sz="2400" dirty="0" smtClean="0"/>
              <a:t>/</a:t>
            </a:r>
            <a:r>
              <a:rPr lang="en-US" sz="2400" i="1" dirty="0" smtClean="0"/>
              <a:t>z</a:t>
            </a:r>
            <a:r>
              <a:rPr lang="en-US" sz="2400" dirty="0" smtClean="0"/>
              <a:t> </a:t>
            </a:r>
            <a:r>
              <a:rPr lang="en-US" sz="2400" b="1" i="1" dirty="0" smtClean="0"/>
              <a:t>and</a:t>
            </a:r>
            <a:r>
              <a:rPr lang="en-US" sz="2400" dirty="0" smtClean="0"/>
              <a:t> frequency</a:t>
            </a:r>
          </a:p>
          <a:p>
            <a:r>
              <a:rPr lang="en-US" sz="2400" dirty="0"/>
              <a:t>a</a:t>
            </a:r>
            <a:r>
              <a:rPr lang="en-US" sz="2400" dirty="0" smtClean="0"/>
              <a:t>re resolved!</a:t>
            </a:r>
            <a:endParaRPr lang="en-US" sz="2400" dirty="0"/>
          </a:p>
        </p:txBody>
      </p:sp>
      <p:sp>
        <p:nvSpPr>
          <p:cNvPr id="6" name="TextBox 5"/>
          <p:cNvSpPr txBox="1"/>
          <p:nvPr/>
        </p:nvSpPr>
        <p:spPr>
          <a:xfrm>
            <a:off x="1529861" y="835109"/>
            <a:ext cx="3439788" cy="646331"/>
          </a:xfrm>
          <a:prstGeom prst="rect">
            <a:avLst/>
          </a:prstGeom>
          <a:noFill/>
        </p:spPr>
        <p:txBody>
          <a:bodyPr wrap="none" rtlCol="0">
            <a:spAutoFit/>
          </a:bodyPr>
          <a:lstStyle/>
          <a:p>
            <a:r>
              <a:rPr lang="en-US" dirty="0"/>
              <a:t>m</a:t>
            </a:r>
            <a:r>
              <a:rPr lang="en-US" dirty="0" smtClean="0"/>
              <a:t>embrane pore toxin </a:t>
            </a:r>
            <a:r>
              <a:rPr lang="el-GR" dirty="0" smtClean="0"/>
              <a:t>α</a:t>
            </a:r>
            <a:r>
              <a:rPr lang="en-US" dirty="0" smtClean="0"/>
              <a:t>-</a:t>
            </a:r>
            <a:r>
              <a:rPr lang="en-US" dirty="0" err="1" smtClean="0"/>
              <a:t>hemolysin</a:t>
            </a:r>
            <a:endParaRPr lang="en-US" dirty="0" smtClean="0"/>
          </a:p>
          <a:p>
            <a:r>
              <a:rPr lang="en-US" dirty="0"/>
              <a:t>i</a:t>
            </a:r>
            <a:r>
              <a:rPr lang="en-US" dirty="0" smtClean="0"/>
              <a:t>n detergent micelles</a:t>
            </a:r>
            <a:endParaRPr lang="en-US" dirty="0"/>
          </a:p>
        </p:txBody>
      </p:sp>
    </p:spTree>
    <p:extLst>
      <p:ext uri="{BB962C8B-B14F-4D97-AF65-F5344CB8AC3E}">
        <p14:creationId xmlns:p14="http://schemas.microsoft.com/office/powerpoint/2010/main" val="2424163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31;p76"/>
          <p:cNvPicPr preferRelativeResize="0"/>
          <p:nvPr/>
        </p:nvPicPr>
        <p:blipFill>
          <a:blip r:embed="rId2">
            <a:alphaModFix/>
          </a:blip>
          <a:stretch>
            <a:fillRect/>
          </a:stretch>
        </p:blipFill>
        <p:spPr>
          <a:xfrm>
            <a:off x="292937" y="1140353"/>
            <a:ext cx="8963590" cy="5621541"/>
          </a:xfrm>
          <a:prstGeom prst="rect">
            <a:avLst/>
          </a:prstGeom>
          <a:noFill/>
          <a:ln>
            <a:noFill/>
          </a:ln>
        </p:spPr>
      </p:pic>
      <p:sp>
        <p:nvSpPr>
          <p:cNvPr id="3" name="Google Shape;1122;p75"/>
          <p:cNvSpPr txBox="1">
            <a:spLocks/>
          </p:cNvSpPr>
          <p:nvPr/>
        </p:nvSpPr>
        <p:spPr>
          <a:xfrm>
            <a:off x="0" y="270982"/>
            <a:ext cx="12162692"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3200" b="1" dirty="0" smtClean="0">
                <a:latin typeface="+mn-lt"/>
              </a:rPr>
              <a:t>Quiz Time!</a:t>
            </a:r>
            <a:endParaRPr lang="en-US" sz="3200" dirty="0">
              <a:latin typeface="+mn-lt"/>
            </a:endParaRPr>
          </a:p>
        </p:txBody>
      </p:sp>
      <p:sp>
        <p:nvSpPr>
          <p:cNvPr id="4" name="TextBox 3"/>
          <p:cNvSpPr txBox="1"/>
          <p:nvPr/>
        </p:nvSpPr>
        <p:spPr>
          <a:xfrm>
            <a:off x="5247337" y="1009429"/>
            <a:ext cx="6915355" cy="954107"/>
          </a:xfrm>
          <a:prstGeom prst="rect">
            <a:avLst/>
          </a:prstGeom>
          <a:noFill/>
          <a:ln w="57150">
            <a:solidFill>
              <a:srgbClr val="00B050"/>
            </a:solidFill>
          </a:ln>
        </p:spPr>
        <p:txBody>
          <a:bodyPr wrap="none" rtlCol="0">
            <a:spAutoFit/>
          </a:bodyPr>
          <a:lstStyle/>
          <a:p>
            <a:r>
              <a:rPr lang="en-US" sz="2800" dirty="0" smtClean="0">
                <a:solidFill>
                  <a:srgbClr val="00B050"/>
                </a:solidFill>
              </a:rPr>
              <a:t>For a biomolecular ion, why should frequency</a:t>
            </a:r>
          </a:p>
          <a:p>
            <a:r>
              <a:rPr lang="en-US" sz="2800" dirty="0">
                <a:solidFill>
                  <a:srgbClr val="00B050"/>
                </a:solidFill>
              </a:rPr>
              <a:t> </a:t>
            </a:r>
            <a:r>
              <a:rPr lang="en-US" sz="2800" dirty="0" smtClean="0">
                <a:solidFill>
                  <a:srgbClr val="00B050"/>
                </a:solidFill>
              </a:rPr>
              <a:t> decrease left-to-right in mass spectrum?</a:t>
            </a:r>
            <a:endParaRPr lang="en-US" sz="2800" dirty="0">
              <a:solidFill>
                <a:srgbClr val="00B050"/>
              </a:solidFill>
            </a:endParaRPr>
          </a:p>
        </p:txBody>
      </p:sp>
      <p:sp>
        <p:nvSpPr>
          <p:cNvPr id="5" name="TextBox 4"/>
          <p:cNvSpPr txBox="1"/>
          <p:nvPr/>
        </p:nvSpPr>
        <p:spPr>
          <a:xfrm>
            <a:off x="7282009" y="2094460"/>
            <a:ext cx="4742901" cy="1015663"/>
          </a:xfrm>
          <a:prstGeom prst="rect">
            <a:avLst/>
          </a:prstGeom>
          <a:noFill/>
          <a:ln w="57150">
            <a:solidFill>
              <a:schemeClr val="tx1"/>
            </a:solidFill>
          </a:ln>
        </p:spPr>
        <p:txBody>
          <a:bodyPr wrap="none" rtlCol="0">
            <a:spAutoFit/>
          </a:bodyPr>
          <a:lstStyle/>
          <a:p>
            <a:r>
              <a:rPr lang="en-US" sz="2000" dirty="0" smtClean="0"/>
              <a:t>High charges are on the left for a native ion,</a:t>
            </a:r>
          </a:p>
          <a:p>
            <a:r>
              <a:rPr lang="en-US" sz="2000" dirty="0"/>
              <a:t>s</a:t>
            </a:r>
            <a:r>
              <a:rPr lang="en-US" sz="2000" dirty="0" smtClean="0"/>
              <a:t>o frequency = </a:t>
            </a:r>
            <a:r>
              <a:rPr lang="en-US" sz="2000" i="1" dirty="0" smtClean="0"/>
              <a:t>z</a:t>
            </a:r>
            <a:r>
              <a:rPr lang="en-US" sz="2000" dirty="0" smtClean="0"/>
              <a:t>/(subunit mass) will be</a:t>
            </a:r>
          </a:p>
          <a:p>
            <a:r>
              <a:rPr lang="en-US" sz="2000" dirty="0"/>
              <a:t>h</a:t>
            </a:r>
            <a:r>
              <a:rPr lang="en-US" sz="2000" dirty="0" smtClean="0"/>
              <a:t>igher on the left, at lower </a:t>
            </a:r>
            <a:r>
              <a:rPr lang="en-US" sz="2000" i="1" dirty="0" smtClean="0"/>
              <a:t>m</a:t>
            </a:r>
            <a:r>
              <a:rPr lang="en-US" sz="2000" dirty="0" smtClean="0"/>
              <a:t>/</a:t>
            </a:r>
            <a:r>
              <a:rPr lang="en-US" sz="2000" i="1" dirty="0" smtClean="0"/>
              <a:t>z</a:t>
            </a:r>
            <a:r>
              <a:rPr lang="en-US" sz="2000" dirty="0" smtClean="0"/>
              <a:t>.</a:t>
            </a:r>
          </a:p>
        </p:txBody>
      </p:sp>
    </p:spTree>
    <p:extLst>
      <p:ext uri="{BB962C8B-B14F-4D97-AF65-F5344CB8AC3E}">
        <p14:creationId xmlns:p14="http://schemas.microsoft.com/office/powerpoint/2010/main" val="118376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4215"/>
          <a:stretch/>
        </p:blipFill>
        <p:spPr>
          <a:xfrm>
            <a:off x="841732" y="1073045"/>
            <a:ext cx="5714155" cy="5606314"/>
          </a:xfrm>
          <a:prstGeom prst="rect">
            <a:avLst/>
          </a:prstGeom>
        </p:spPr>
      </p:pic>
      <p:sp>
        <p:nvSpPr>
          <p:cNvPr id="3" name="Google Shape;1122;p75"/>
          <p:cNvSpPr txBox="1">
            <a:spLocks/>
          </p:cNvSpPr>
          <p:nvPr/>
        </p:nvSpPr>
        <p:spPr>
          <a:xfrm>
            <a:off x="0" y="270982"/>
            <a:ext cx="12162692"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3200" b="1" dirty="0" err="1" smtClean="0">
                <a:latin typeface="+mn-lt"/>
              </a:rPr>
              <a:t>iFAMS</a:t>
            </a:r>
            <a:r>
              <a:rPr lang="en-US" sz="3200" b="1" dirty="0" smtClean="0">
                <a:latin typeface="+mn-lt"/>
              </a:rPr>
              <a:t> Can Also Distinguish Types of Compositional Heterogeneity</a:t>
            </a:r>
            <a:endParaRPr lang="en-US" sz="3200" dirty="0">
              <a:latin typeface="+mn-lt"/>
            </a:endParaRPr>
          </a:p>
        </p:txBody>
      </p:sp>
      <p:sp>
        <p:nvSpPr>
          <p:cNvPr id="4" name="TextBox 3"/>
          <p:cNvSpPr txBox="1"/>
          <p:nvPr/>
        </p:nvSpPr>
        <p:spPr>
          <a:xfrm>
            <a:off x="6555887" y="1786410"/>
            <a:ext cx="5601149" cy="954107"/>
          </a:xfrm>
          <a:prstGeom prst="rect">
            <a:avLst/>
          </a:prstGeom>
          <a:noFill/>
        </p:spPr>
        <p:txBody>
          <a:bodyPr wrap="none" rtlCol="0">
            <a:spAutoFit/>
          </a:bodyPr>
          <a:lstStyle/>
          <a:p>
            <a:r>
              <a:rPr lang="en-US" sz="2800" dirty="0" smtClean="0"/>
              <a:t>“simple” mixture:</a:t>
            </a:r>
          </a:p>
          <a:p>
            <a:r>
              <a:rPr lang="en-US" sz="2800" dirty="0"/>
              <a:t> </a:t>
            </a:r>
            <a:r>
              <a:rPr lang="en-US" sz="2800" dirty="0" smtClean="0"/>
              <a:t> </a:t>
            </a:r>
            <a:r>
              <a:rPr lang="en-US" sz="2800" b="1" dirty="0" smtClean="0"/>
              <a:t>superposition</a:t>
            </a:r>
            <a:r>
              <a:rPr lang="en-US" sz="2800" dirty="0" smtClean="0"/>
              <a:t> of “pure” populations</a:t>
            </a:r>
            <a:endParaRPr lang="en-US" sz="2800" dirty="0"/>
          </a:p>
        </p:txBody>
      </p:sp>
      <p:sp>
        <p:nvSpPr>
          <p:cNvPr id="5" name="TextBox 4"/>
          <p:cNvSpPr txBox="1"/>
          <p:nvPr/>
        </p:nvSpPr>
        <p:spPr>
          <a:xfrm>
            <a:off x="6555887" y="4355006"/>
            <a:ext cx="5439759" cy="954107"/>
          </a:xfrm>
          <a:prstGeom prst="rect">
            <a:avLst/>
          </a:prstGeom>
          <a:noFill/>
        </p:spPr>
        <p:txBody>
          <a:bodyPr wrap="none" rtlCol="0">
            <a:spAutoFit/>
          </a:bodyPr>
          <a:lstStyle/>
          <a:p>
            <a:r>
              <a:rPr lang="en-US" sz="2800" dirty="0" smtClean="0"/>
              <a:t>“random” mixture:</a:t>
            </a:r>
          </a:p>
          <a:p>
            <a:r>
              <a:rPr lang="en-US" sz="2800" dirty="0"/>
              <a:t> </a:t>
            </a:r>
            <a:r>
              <a:rPr lang="en-US" sz="2800" dirty="0" smtClean="0"/>
              <a:t> </a:t>
            </a:r>
            <a:r>
              <a:rPr lang="en-US" sz="2800" b="1" dirty="0" smtClean="0"/>
              <a:t>convolution</a:t>
            </a:r>
            <a:r>
              <a:rPr lang="en-US" sz="2800" dirty="0" smtClean="0"/>
              <a:t> of subunit populations</a:t>
            </a:r>
            <a:endParaRPr lang="en-US" sz="2800" dirty="0"/>
          </a:p>
        </p:txBody>
      </p:sp>
      <p:sp>
        <p:nvSpPr>
          <p:cNvPr id="6" name="TextBox 5"/>
          <p:cNvSpPr txBox="1"/>
          <p:nvPr/>
        </p:nvSpPr>
        <p:spPr>
          <a:xfrm>
            <a:off x="6382634" y="6116186"/>
            <a:ext cx="5543377" cy="369332"/>
          </a:xfrm>
          <a:prstGeom prst="rect">
            <a:avLst/>
          </a:prstGeom>
          <a:noFill/>
        </p:spPr>
        <p:txBody>
          <a:bodyPr wrap="none" rtlCol="0">
            <a:spAutoFit/>
          </a:bodyPr>
          <a:lstStyle/>
          <a:p>
            <a:r>
              <a:rPr lang="en-US" dirty="0" smtClean="0"/>
              <a:t>Cleary and </a:t>
            </a:r>
            <a:r>
              <a:rPr lang="en-US" dirty="0" err="1" smtClean="0"/>
              <a:t>Prell</a:t>
            </a:r>
            <a:r>
              <a:rPr lang="en-US" dirty="0" smtClean="0"/>
              <a:t> </a:t>
            </a:r>
            <a:r>
              <a:rPr lang="en-US" i="1" dirty="0" smtClean="0"/>
              <a:t>Analyst</a:t>
            </a:r>
            <a:r>
              <a:rPr lang="en-US" dirty="0" smtClean="0"/>
              <a:t> </a:t>
            </a:r>
            <a:r>
              <a:rPr lang="en-US" b="1" dirty="0" smtClean="0"/>
              <a:t>2020</a:t>
            </a:r>
            <a:r>
              <a:rPr lang="en-US" dirty="0" smtClean="0"/>
              <a:t> DOI:10.1039/D0AN00726A</a:t>
            </a:r>
            <a:endParaRPr lang="en-US" dirty="0"/>
          </a:p>
        </p:txBody>
      </p:sp>
    </p:spTree>
    <p:extLst>
      <p:ext uri="{BB962C8B-B14F-4D97-AF65-F5344CB8AC3E}">
        <p14:creationId xmlns:p14="http://schemas.microsoft.com/office/powerpoint/2010/main" val="1216132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59068" y="1154299"/>
            <a:ext cx="6180486" cy="5520933"/>
          </a:xfrm>
          <a:prstGeom prst="rect">
            <a:avLst/>
          </a:prstGeom>
        </p:spPr>
      </p:pic>
      <p:pic>
        <p:nvPicPr>
          <p:cNvPr id="3" name="Picture 2"/>
          <p:cNvPicPr>
            <a:picLocks noChangeAspect="1"/>
          </p:cNvPicPr>
          <p:nvPr/>
        </p:nvPicPr>
        <p:blipFill>
          <a:blip r:embed="rId3"/>
          <a:stretch>
            <a:fillRect/>
          </a:stretch>
        </p:blipFill>
        <p:spPr>
          <a:xfrm>
            <a:off x="1791103" y="1312623"/>
            <a:ext cx="1654326" cy="1802344"/>
          </a:xfrm>
          <a:prstGeom prst="rect">
            <a:avLst/>
          </a:prstGeom>
        </p:spPr>
      </p:pic>
      <p:sp>
        <p:nvSpPr>
          <p:cNvPr id="4" name="Rectangle 3"/>
          <p:cNvSpPr/>
          <p:nvPr/>
        </p:nvSpPr>
        <p:spPr>
          <a:xfrm>
            <a:off x="1774300" y="2470697"/>
            <a:ext cx="45719" cy="644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122;p75"/>
          <p:cNvSpPr txBox="1">
            <a:spLocks/>
          </p:cNvSpPr>
          <p:nvPr/>
        </p:nvSpPr>
        <p:spPr>
          <a:xfrm>
            <a:off x="0" y="270982"/>
            <a:ext cx="12162692"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3200" b="1" dirty="0" smtClean="0">
                <a:latin typeface="+mn-lt"/>
              </a:rPr>
              <a:t>Mixed-Lipid Nanodisc Composition</a:t>
            </a:r>
            <a:endParaRPr lang="en-US" sz="3200" dirty="0">
              <a:latin typeface="+mn-lt"/>
            </a:endParaRPr>
          </a:p>
        </p:txBody>
      </p:sp>
      <p:sp>
        <p:nvSpPr>
          <p:cNvPr id="6" name="TextBox 5"/>
          <p:cNvSpPr txBox="1"/>
          <p:nvPr/>
        </p:nvSpPr>
        <p:spPr>
          <a:xfrm>
            <a:off x="247129" y="3258912"/>
            <a:ext cx="5483424" cy="3416320"/>
          </a:xfrm>
          <a:prstGeom prst="rect">
            <a:avLst/>
          </a:prstGeom>
          <a:noFill/>
        </p:spPr>
        <p:txBody>
          <a:bodyPr wrap="none" rtlCol="0">
            <a:spAutoFit/>
          </a:bodyPr>
          <a:lstStyle/>
          <a:p>
            <a:r>
              <a:rPr lang="en-US" sz="2400" dirty="0" smtClean="0"/>
              <a:t>See</a:t>
            </a:r>
          </a:p>
          <a:p>
            <a:endParaRPr lang="en-US" sz="2400" dirty="0"/>
          </a:p>
          <a:p>
            <a:r>
              <a:rPr lang="en-US" sz="2400" dirty="0" smtClean="0"/>
              <a:t>Cleary and </a:t>
            </a:r>
            <a:r>
              <a:rPr lang="en-US" sz="2400" dirty="0" err="1" smtClean="0"/>
              <a:t>Prell</a:t>
            </a:r>
            <a:r>
              <a:rPr lang="en-US" sz="2400" dirty="0" smtClean="0"/>
              <a:t> </a:t>
            </a:r>
            <a:r>
              <a:rPr lang="en-US" sz="2400" i="1" dirty="0" smtClean="0"/>
              <a:t>Analyst</a:t>
            </a:r>
            <a:endParaRPr lang="en-US" sz="2400" dirty="0"/>
          </a:p>
          <a:p>
            <a:r>
              <a:rPr lang="en-US" sz="2400" b="1" dirty="0" smtClean="0"/>
              <a:t>2020</a:t>
            </a:r>
            <a:r>
              <a:rPr lang="en-US" sz="2400" dirty="0" smtClean="0"/>
              <a:t> DOI:10.1039/D0AN00726A</a:t>
            </a:r>
            <a:endParaRPr lang="en-US" sz="2400" dirty="0"/>
          </a:p>
          <a:p>
            <a:r>
              <a:rPr lang="en-US" sz="2400" dirty="0"/>
              <a:t>f</a:t>
            </a:r>
            <a:r>
              <a:rPr lang="en-US" sz="2400" dirty="0" smtClean="0"/>
              <a:t>or mathematical proof of method</a:t>
            </a:r>
          </a:p>
          <a:p>
            <a:endParaRPr lang="en-US" sz="2400" dirty="0"/>
          </a:p>
          <a:p>
            <a:r>
              <a:rPr lang="en-US" sz="2400" dirty="0"/>
              <a:t>a</a:t>
            </a:r>
            <a:r>
              <a:rPr lang="en-US" sz="2400" dirty="0" smtClean="0"/>
              <a:t>nd Hoi, Robinson, Marty </a:t>
            </a:r>
            <a:r>
              <a:rPr lang="en-US" sz="2400" i="1" dirty="0" smtClean="0"/>
              <a:t>Anal </a:t>
            </a:r>
            <a:r>
              <a:rPr lang="en-US" sz="2400" i="1" dirty="0" err="1" smtClean="0"/>
              <a:t>Chem</a:t>
            </a:r>
            <a:endParaRPr lang="en-US" sz="2400" i="1" dirty="0" smtClean="0"/>
          </a:p>
          <a:p>
            <a:r>
              <a:rPr lang="en-US" sz="2400" b="1" dirty="0" smtClean="0"/>
              <a:t>2016</a:t>
            </a:r>
            <a:r>
              <a:rPr lang="en-US" sz="2400" dirty="0" smtClean="0"/>
              <a:t> DOI: 10.1021/acs.analchem.6b00851</a:t>
            </a:r>
          </a:p>
          <a:p>
            <a:r>
              <a:rPr lang="en-US" sz="2400" dirty="0"/>
              <a:t>f</a:t>
            </a:r>
            <a:r>
              <a:rPr lang="en-US" sz="2400" dirty="0" smtClean="0"/>
              <a:t>or a nice illustration </a:t>
            </a:r>
            <a:r>
              <a:rPr lang="en-US" sz="2400" dirty="0" smtClean="0"/>
              <a:t>of same concept</a:t>
            </a:r>
            <a:endParaRPr lang="en-US" sz="2400" dirty="0"/>
          </a:p>
        </p:txBody>
      </p:sp>
    </p:spTree>
    <p:extLst>
      <p:ext uri="{BB962C8B-B14F-4D97-AF65-F5344CB8AC3E}">
        <p14:creationId xmlns:p14="http://schemas.microsoft.com/office/powerpoint/2010/main" val="2599613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774" y="853851"/>
            <a:ext cx="6243256" cy="5046682"/>
          </a:xfrm>
          <a:prstGeom prst="rect">
            <a:avLst/>
          </a:prstGeom>
        </p:spPr>
      </p:pic>
      <p:sp>
        <p:nvSpPr>
          <p:cNvPr id="3" name="Rounded Rectangle 2"/>
          <p:cNvSpPr/>
          <p:nvPr/>
        </p:nvSpPr>
        <p:spPr>
          <a:xfrm>
            <a:off x="6970029" y="1162681"/>
            <a:ext cx="1568408" cy="660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PEG</a:t>
            </a:r>
            <a:endParaRPr lang="en-US" b="1" dirty="0"/>
          </a:p>
        </p:txBody>
      </p:sp>
      <p:cxnSp>
        <p:nvCxnSpPr>
          <p:cNvPr id="5" name="Straight Connector 4"/>
          <p:cNvCxnSpPr>
            <a:stCxn id="3" idx="3"/>
          </p:cNvCxnSpPr>
          <p:nvPr/>
        </p:nvCxnSpPr>
        <p:spPr>
          <a:xfrm flipV="1">
            <a:off x="8538437" y="1483629"/>
            <a:ext cx="230114" cy="90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8768551" y="1162681"/>
            <a:ext cx="1568408" cy="66006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PPG</a:t>
            </a:r>
            <a:endParaRPr lang="en-US" b="1" dirty="0"/>
          </a:p>
        </p:txBody>
      </p:sp>
      <p:sp>
        <p:nvSpPr>
          <p:cNvPr id="7" name="Rounded Rectangle 6"/>
          <p:cNvSpPr/>
          <p:nvPr/>
        </p:nvSpPr>
        <p:spPr>
          <a:xfrm>
            <a:off x="10567073" y="1162681"/>
            <a:ext cx="1568408" cy="660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PEG</a:t>
            </a:r>
            <a:endParaRPr lang="en-US" b="1" dirty="0"/>
          </a:p>
        </p:txBody>
      </p:sp>
      <p:cxnSp>
        <p:nvCxnSpPr>
          <p:cNvPr id="8" name="Straight Connector 7"/>
          <p:cNvCxnSpPr/>
          <p:nvPr/>
        </p:nvCxnSpPr>
        <p:spPr>
          <a:xfrm flipV="1">
            <a:off x="10336959" y="1492712"/>
            <a:ext cx="230114" cy="90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Google Shape;1122;p75"/>
          <p:cNvSpPr txBox="1">
            <a:spLocks/>
          </p:cNvSpPr>
          <p:nvPr/>
        </p:nvSpPr>
        <p:spPr>
          <a:xfrm>
            <a:off x="0" y="270982"/>
            <a:ext cx="12162692"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3200" b="1" dirty="0" smtClean="0">
                <a:latin typeface="+mn-lt"/>
              </a:rPr>
              <a:t>Block Copolymer Composition</a:t>
            </a:r>
            <a:endParaRPr lang="en-US" sz="3200" dirty="0">
              <a:latin typeface="+mn-lt"/>
            </a:endParaRPr>
          </a:p>
        </p:txBody>
      </p:sp>
      <p:sp>
        <p:nvSpPr>
          <p:cNvPr id="10" name="TextBox 9"/>
          <p:cNvSpPr txBox="1"/>
          <p:nvPr/>
        </p:nvSpPr>
        <p:spPr>
          <a:xfrm>
            <a:off x="6844144" y="1964353"/>
            <a:ext cx="4205190" cy="3785652"/>
          </a:xfrm>
          <a:prstGeom prst="rect">
            <a:avLst/>
          </a:prstGeom>
          <a:noFill/>
        </p:spPr>
        <p:txBody>
          <a:bodyPr wrap="none" rtlCol="0">
            <a:spAutoFit/>
          </a:bodyPr>
          <a:lstStyle/>
          <a:p>
            <a:r>
              <a:rPr lang="en-US" sz="2400" dirty="0" smtClean="0"/>
              <a:t>Sigma (manufacturer):</a:t>
            </a:r>
          </a:p>
          <a:p>
            <a:r>
              <a:rPr lang="en-US" sz="2400" dirty="0"/>
              <a:t> </a:t>
            </a:r>
            <a:r>
              <a:rPr lang="en-US" sz="2400" dirty="0" smtClean="0"/>
              <a:t>    average mass 8400 Da</a:t>
            </a:r>
          </a:p>
          <a:p>
            <a:r>
              <a:rPr lang="en-US" sz="2400" dirty="0"/>
              <a:t> </a:t>
            </a:r>
            <a:r>
              <a:rPr lang="en-US" sz="2400" dirty="0" smtClean="0"/>
              <a:t>    3.8:1 PEG:PPG units</a:t>
            </a:r>
          </a:p>
          <a:p>
            <a:r>
              <a:rPr lang="en-US" sz="2400" dirty="0"/>
              <a:t> </a:t>
            </a:r>
            <a:r>
              <a:rPr lang="en-US" sz="2400" dirty="0" smtClean="0"/>
              <a:t>    (</a:t>
            </a:r>
            <a:r>
              <a:rPr lang="en-US" sz="2400" baseline="30000" dirty="0" smtClean="0"/>
              <a:t>1</a:t>
            </a:r>
            <a:r>
              <a:rPr lang="en-US" sz="2400" dirty="0" smtClean="0"/>
              <a:t>H-NMR </a:t>
            </a:r>
            <a:r>
              <a:rPr lang="en-US" sz="2400" dirty="0" err="1" smtClean="0"/>
              <a:t>headgroup</a:t>
            </a:r>
            <a:r>
              <a:rPr lang="en-US" sz="2400" dirty="0" smtClean="0"/>
              <a:t> analysis)</a:t>
            </a:r>
          </a:p>
          <a:p>
            <a:endParaRPr lang="en-US" sz="2400" dirty="0"/>
          </a:p>
          <a:p>
            <a:r>
              <a:rPr lang="en-US" sz="2400" dirty="0" err="1" smtClean="0"/>
              <a:t>iFAMS</a:t>
            </a:r>
            <a:r>
              <a:rPr lang="en-US" sz="2400" dirty="0" smtClean="0"/>
              <a:t>:</a:t>
            </a:r>
          </a:p>
          <a:p>
            <a:r>
              <a:rPr lang="en-US" sz="2400" dirty="0" smtClean="0"/>
              <a:t>     average mass 8370 ± 970 Da</a:t>
            </a:r>
          </a:p>
          <a:p>
            <a:r>
              <a:rPr lang="en-US" sz="2400" dirty="0" smtClean="0"/>
              <a:t>     PEG mass 6810 ± 880 Da</a:t>
            </a:r>
          </a:p>
          <a:p>
            <a:r>
              <a:rPr lang="en-US" sz="2400" dirty="0" smtClean="0"/>
              <a:t>     PPG mass 1560 ± 420 Da</a:t>
            </a:r>
            <a:endParaRPr lang="en-US" sz="2400" dirty="0"/>
          </a:p>
          <a:p>
            <a:r>
              <a:rPr lang="en-US" sz="2400" dirty="0" smtClean="0"/>
              <a:t>     4.37:1 PEG:PPG</a:t>
            </a:r>
          </a:p>
        </p:txBody>
      </p:sp>
      <p:sp>
        <p:nvSpPr>
          <p:cNvPr id="11" name="TextBox 10"/>
          <p:cNvSpPr txBox="1"/>
          <p:nvPr/>
        </p:nvSpPr>
        <p:spPr>
          <a:xfrm>
            <a:off x="1601252" y="5999307"/>
            <a:ext cx="7846892" cy="830997"/>
          </a:xfrm>
          <a:prstGeom prst="rect">
            <a:avLst/>
          </a:prstGeom>
          <a:noFill/>
          <a:ln w="38100">
            <a:solidFill>
              <a:srgbClr val="00B050"/>
            </a:solidFill>
          </a:ln>
        </p:spPr>
        <p:txBody>
          <a:bodyPr wrap="none" rtlCol="0">
            <a:spAutoFit/>
          </a:bodyPr>
          <a:lstStyle/>
          <a:p>
            <a:r>
              <a:rPr lang="en-US" sz="2400" b="1" dirty="0" smtClean="0">
                <a:solidFill>
                  <a:srgbClr val="00B050"/>
                </a:solidFill>
              </a:rPr>
              <a:t>Richer information from </a:t>
            </a:r>
            <a:r>
              <a:rPr lang="en-US" sz="2400" b="1" dirty="0" err="1" smtClean="0">
                <a:solidFill>
                  <a:srgbClr val="00B050"/>
                </a:solidFill>
              </a:rPr>
              <a:t>iFAMS</a:t>
            </a:r>
            <a:r>
              <a:rPr lang="en-US" sz="2400" b="1" dirty="0" smtClean="0">
                <a:solidFill>
                  <a:srgbClr val="00B050"/>
                </a:solidFill>
              </a:rPr>
              <a:t> </a:t>
            </a:r>
            <a:r>
              <a:rPr lang="en-US" sz="2400" b="1" dirty="0" err="1" smtClean="0">
                <a:solidFill>
                  <a:srgbClr val="00B050"/>
                </a:solidFill>
              </a:rPr>
              <a:t>nESI</a:t>
            </a:r>
            <a:r>
              <a:rPr lang="en-US" sz="2400" b="1" dirty="0" smtClean="0">
                <a:solidFill>
                  <a:srgbClr val="00B050"/>
                </a:solidFill>
              </a:rPr>
              <a:t> data</a:t>
            </a:r>
          </a:p>
          <a:p>
            <a:r>
              <a:rPr lang="en-US" sz="2400" b="1" dirty="0" smtClean="0">
                <a:solidFill>
                  <a:srgbClr val="00B050"/>
                </a:solidFill>
              </a:rPr>
              <a:t>Eliminate contributions from low-mass polymer interferents</a:t>
            </a:r>
          </a:p>
        </p:txBody>
      </p:sp>
    </p:spTree>
    <p:extLst>
      <p:ext uri="{BB962C8B-B14F-4D97-AF65-F5344CB8AC3E}">
        <p14:creationId xmlns:p14="http://schemas.microsoft.com/office/powerpoint/2010/main" val="741230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22;p75"/>
          <p:cNvSpPr txBox="1">
            <a:spLocks/>
          </p:cNvSpPr>
          <p:nvPr/>
        </p:nvSpPr>
        <p:spPr>
          <a:xfrm>
            <a:off x="29308" y="1091232"/>
            <a:ext cx="12162692"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4800" b="1" dirty="0" err="1" smtClean="0">
                <a:latin typeface="+mn-lt"/>
              </a:rPr>
              <a:t>iFAMS</a:t>
            </a:r>
            <a:r>
              <a:rPr lang="en-US" sz="4800" b="1" dirty="0" smtClean="0">
                <a:latin typeface="+mn-lt"/>
              </a:rPr>
              <a:t> Tutorial Demonstration</a:t>
            </a:r>
          </a:p>
          <a:p>
            <a:pPr algn="ctr"/>
            <a:endParaRPr lang="en-US" sz="4800" b="1" dirty="0">
              <a:latin typeface="+mn-lt"/>
            </a:endParaRPr>
          </a:p>
          <a:p>
            <a:pPr algn="ctr"/>
            <a:r>
              <a:rPr lang="en-US" sz="4800" b="1" dirty="0" smtClean="0">
                <a:latin typeface="+mn-lt"/>
              </a:rPr>
              <a:t>Download at:</a:t>
            </a:r>
          </a:p>
          <a:p>
            <a:pPr algn="ctr"/>
            <a:r>
              <a:rPr lang="en-US" sz="4800" b="1" dirty="0" smtClean="0">
                <a:latin typeface="+mn-lt"/>
              </a:rPr>
              <a:t>github.com/</a:t>
            </a:r>
            <a:r>
              <a:rPr lang="en-US" sz="4800" b="1" dirty="0" err="1" smtClean="0">
                <a:latin typeface="+mn-lt"/>
              </a:rPr>
              <a:t>prellgroup</a:t>
            </a:r>
            <a:r>
              <a:rPr lang="en-US" sz="4800" b="1" dirty="0" smtClean="0">
                <a:latin typeface="+mn-lt"/>
              </a:rPr>
              <a:t>/</a:t>
            </a:r>
            <a:r>
              <a:rPr lang="en-US" sz="4800" b="1" dirty="0" err="1" smtClean="0">
                <a:latin typeface="+mn-lt"/>
              </a:rPr>
              <a:t>iFAMS</a:t>
            </a:r>
            <a:r>
              <a:rPr lang="en-US" sz="4800" b="1" dirty="0" smtClean="0">
                <a:latin typeface="+mn-lt"/>
              </a:rPr>
              <a:t>/releases</a:t>
            </a:r>
          </a:p>
          <a:p>
            <a:pPr algn="ctr"/>
            <a:endParaRPr lang="en-US" sz="4800" b="1" dirty="0">
              <a:latin typeface="+mn-lt"/>
            </a:endParaRPr>
          </a:p>
          <a:p>
            <a:pPr algn="ctr"/>
            <a:r>
              <a:rPr lang="en-US" sz="4800" b="1" dirty="0" smtClean="0">
                <a:latin typeface="+mn-lt"/>
              </a:rPr>
              <a:t>You’ll want to download and unzip</a:t>
            </a:r>
          </a:p>
          <a:p>
            <a:pPr algn="ctr"/>
            <a:r>
              <a:rPr lang="en-US" sz="4800" b="1" dirty="0" smtClean="0">
                <a:latin typeface="+mn-lt"/>
              </a:rPr>
              <a:t>iFAMS_V5.4_GUI.zip</a:t>
            </a:r>
            <a:endParaRPr lang="en-US" sz="4800" dirty="0">
              <a:latin typeface="+mn-lt"/>
            </a:endParaRPr>
          </a:p>
        </p:txBody>
      </p:sp>
    </p:spTree>
    <p:extLst>
      <p:ext uri="{BB962C8B-B14F-4D97-AF65-F5344CB8AC3E}">
        <p14:creationId xmlns:p14="http://schemas.microsoft.com/office/powerpoint/2010/main" val="2607076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746429" cy="7169865"/>
          </a:xfrm>
          <a:prstGeom prst="rect">
            <a:avLst/>
          </a:prstGeom>
        </p:spPr>
      </p:pic>
      <p:cxnSp>
        <p:nvCxnSpPr>
          <p:cNvPr id="4" name="Straight Arrow Connector 3"/>
          <p:cNvCxnSpPr/>
          <p:nvPr/>
        </p:nvCxnSpPr>
        <p:spPr>
          <a:xfrm flipH="1">
            <a:off x="7478701" y="3960382"/>
            <a:ext cx="926512" cy="545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568714" y="3293605"/>
            <a:ext cx="2299347" cy="1200329"/>
          </a:xfrm>
          <a:prstGeom prst="rect">
            <a:avLst/>
          </a:prstGeom>
          <a:noFill/>
        </p:spPr>
        <p:txBody>
          <a:bodyPr wrap="none" rtlCol="0">
            <a:spAutoFit/>
          </a:bodyPr>
          <a:lstStyle/>
          <a:p>
            <a:r>
              <a:rPr lang="en-US" sz="2400" dirty="0" smtClean="0">
                <a:solidFill>
                  <a:srgbClr val="FF0000"/>
                </a:solidFill>
              </a:rPr>
              <a:t>iFAMS_V5.4_GUI</a:t>
            </a:r>
            <a:endParaRPr lang="en-US" sz="2400" dirty="0" smtClean="0">
              <a:solidFill>
                <a:srgbClr val="FF0000"/>
              </a:solidFill>
            </a:endParaRPr>
          </a:p>
          <a:p>
            <a:r>
              <a:rPr lang="en-US" sz="2400" dirty="0">
                <a:solidFill>
                  <a:srgbClr val="FF0000"/>
                </a:solidFill>
              </a:rPr>
              <a:t>i</a:t>
            </a:r>
            <a:r>
              <a:rPr lang="en-US" sz="2400" dirty="0" smtClean="0">
                <a:solidFill>
                  <a:srgbClr val="FF0000"/>
                </a:solidFill>
              </a:rPr>
              <a:t>s the interactive</a:t>
            </a:r>
          </a:p>
          <a:p>
            <a:r>
              <a:rPr lang="en-US" sz="2400" dirty="0">
                <a:solidFill>
                  <a:srgbClr val="FF0000"/>
                </a:solidFill>
              </a:rPr>
              <a:t>v</a:t>
            </a:r>
            <a:r>
              <a:rPr lang="en-US" sz="2400" dirty="0" smtClean="0">
                <a:solidFill>
                  <a:srgbClr val="FF0000"/>
                </a:solidFill>
              </a:rPr>
              <a:t>ersion of </a:t>
            </a:r>
            <a:r>
              <a:rPr lang="en-US" sz="2400" dirty="0" err="1" smtClean="0">
                <a:solidFill>
                  <a:srgbClr val="FF0000"/>
                </a:solidFill>
              </a:rPr>
              <a:t>iFAMS</a:t>
            </a:r>
            <a:endParaRPr lang="en-US" sz="2400" dirty="0">
              <a:solidFill>
                <a:srgbClr val="FF0000"/>
              </a:solidFill>
            </a:endParaRPr>
          </a:p>
        </p:txBody>
      </p:sp>
    </p:spTree>
    <p:extLst>
      <p:ext uri="{BB962C8B-B14F-4D97-AF65-F5344CB8AC3E}">
        <p14:creationId xmlns:p14="http://schemas.microsoft.com/office/powerpoint/2010/main" val="4088508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617239" cy="7097197"/>
          </a:xfrm>
          <a:prstGeom prst="rect">
            <a:avLst/>
          </a:prstGeom>
        </p:spPr>
      </p:pic>
      <p:sp>
        <p:nvSpPr>
          <p:cNvPr id="3" name="TextBox 2"/>
          <p:cNvSpPr txBox="1"/>
          <p:nvPr/>
        </p:nvSpPr>
        <p:spPr>
          <a:xfrm>
            <a:off x="520785" y="2682644"/>
            <a:ext cx="11550021" cy="2308324"/>
          </a:xfrm>
          <a:prstGeom prst="rect">
            <a:avLst/>
          </a:prstGeom>
          <a:noFill/>
        </p:spPr>
        <p:txBody>
          <a:bodyPr wrap="none" rtlCol="0">
            <a:spAutoFit/>
          </a:bodyPr>
          <a:lstStyle/>
          <a:p>
            <a:r>
              <a:rPr lang="en-US" sz="2400" dirty="0" smtClean="0">
                <a:solidFill>
                  <a:srgbClr val="FF0000"/>
                </a:solidFill>
              </a:rPr>
              <a:t>We’re going to load up a file called “test.csv” to illustrate a lot of the </a:t>
            </a:r>
            <a:r>
              <a:rPr lang="en-US" sz="2400" dirty="0" err="1" smtClean="0">
                <a:solidFill>
                  <a:srgbClr val="FF0000"/>
                </a:solidFill>
              </a:rPr>
              <a:t>iFAMS</a:t>
            </a:r>
            <a:r>
              <a:rPr lang="en-US" sz="2400" dirty="0" smtClean="0">
                <a:solidFill>
                  <a:srgbClr val="FF0000"/>
                </a:solidFill>
              </a:rPr>
              <a:t> features.</a:t>
            </a:r>
          </a:p>
          <a:p>
            <a:endParaRPr lang="en-US" sz="2400" dirty="0" smtClean="0">
              <a:solidFill>
                <a:srgbClr val="FF0000"/>
              </a:solidFill>
            </a:endParaRPr>
          </a:p>
          <a:p>
            <a:r>
              <a:rPr lang="en-US" sz="2400" dirty="0" smtClean="0">
                <a:solidFill>
                  <a:srgbClr val="FF0000"/>
                </a:solidFill>
              </a:rPr>
              <a:t>Note that </a:t>
            </a:r>
            <a:r>
              <a:rPr lang="en-US" sz="2400" dirty="0" err="1" smtClean="0">
                <a:solidFill>
                  <a:srgbClr val="FF0000"/>
                </a:solidFill>
              </a:rPr>
              <a:t>iFAMS</a:t>
            </a:r>
            <a:r>
              <a:rPr lang="en-US" sz="2400" dirty="0" smtClean="0">
                <a:solidFill>
                  <a:srgbClr val="FF0000"/>
                </a:solidFill>
              </a:rPr>
              <a:t> will take .csv or .txt files (first column is m/z, second column is abundance)</a:t>
            </a:r>
          </a:p>
          <a:p>
            <a:r>
              <a:rPr lang="en-US" sz="2400" dirty="0">
                <a:solidFill>
                  <a:srgbClr val="FF0000"/>
                </a:solidFill>
              </a:rPr>
              <a:t>a</a:t>
            </a:r>
            <a:r>
              <a:rPr lang="en-US" sz="2400" dirty="0" smtClean="0">
                <a:solidFill>
                  <a:srgbClr val="FF0000"/>
                </a:solidFill>
              </a:rPr>
              <a:t>s input files.</a:t>
            </a:r>
          </a:p>
          <a:p>
            <a:endParaRPr lang="en-US" sz="2400" dirty="0">
              <a:solidFill>
                <a:srgbClr val="FF0000"/>
              </a:solidFill>
            </a:endParaRPr>
          </a:p>
          <a:p>
            <a:r>
              <a:rPr lang="en-US" sz="2400" dirty="0" smtClean="0">
                <a:solidFill>
                  <a:srgbClr val="FF0000"/>
                </a:solidFill>
              </a:rPr>
              <a:t>(You can easily export these from just about any commercial MS software.)</a:t>
            </a:r>
            <a:endParaRPr lang="en-US" sz="2400" dirty="0">
              <a:solidFill>
                <a:srgbClr val="FF0000"/>
              </a:solidFill>
            </a:endParaRPr>
          </a:p>
        </p:txBody>
      </p:sp>
    </p:spTree>
    <p:extLst>
      <p:ext uri="{BB962C8B-B14F-4D97-AF65-F5344CB8AC3E}">
        <p14:creationId xmlns:p14="http://schemas.microsoft.com/office/powerpoint/2010/main" val="37622400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20785" y="2682644"/>
            <a:ext cx="11550021" cy="2308324"/>
          </a:xfrm>
          <a:prstGeom prst="rect">
            <a:avLst/>
          </a:prstGeom>
          <a:noFill/>
        </p:spPr>
        <p:txBody>
          <a:bodyPr wrap="none" rtlCol="0">
            <a:spAutoFit/>
          </a:bodyPr>
          <a:lstStyle/>
          <a:p>
            <a:r>
              <a:rPr lang="en-US" sz="2400" dirty="0" smtClean="0">
                <a:solidFill>
                  <a:srgbClr val="FF0000"/>
                </a:solidFill>
              </a:rPr>
              <a:t>We’re going to load up a file called “test.csv” to illustrate a lot of the </a:t>
            </a:r>
            <a:r>
              <a:rPr lang="en-US" sz="2400" dirty="0" err="1" smtClean="0">
                <a:solidFill>
                  <a:srgbClr val="FF0000"/>
                </a:solidFill>
              </a:rPr>
              <a:t>iFAMS</a:t>
            </a:r>
            <a:r>
              <a:rPr lang="en-US" sz="2400" dirty="0" smtClean="0">
                <a:solidFill>
                  <a:srgbClr val="FF0000"/>
                </a:solidFill>
              </a:rPr>
              <a:t> features.</a:t>
            </a:r>
          </a:p>
          <a:p>
            <a:endParaRPr lang="en-US" sz="2400" dirty="0" smtClean="0">
              <a:solidFill>
                <a:srgbClr val="FF0000"/>
              </a:solidFill>
            </a:endParaRPr>
          </a:p>
          <a:p>
            <a:r>
              <a:rPr lang="en-US" sz="2400" dirty="0" smtClean="0">
                <a:solidFill>
                  <a:srgbClr val="FF0000"/>
                </a:solidFill>
              </a:rPr>
              <a:t>Note that </a:t>
            </a:r>
            <a:r>
              <a:rPr lang="en-US" sz="2400" dirty="0" err="1" smtClean="0">
                <a:solidFill>
                  <a:srgbClr val="FF0000"/>
                </a:solidFill>
              </a:rPr>
              <a:t>iFAMS</a:t>
            </a:r>
            <a:r>
              <a:rPr lang="en-US" sz="2400" dirty="0" smtClean="0">
                <a:solidFill>
                  <a:srgbClr val="FF0000"/>
                </a:solidFill>
              </a:rPr>
              <a:t> will take .csv or .txt files (first column is m/z, second column is abundance)</a:t>
            </a:r>
          </a:p>
          <a:p>
            <a:r>
              <a:rPr lang="en-US" sz="2400" dirty="0">
                <a:solidFill>
                  <a:srgbClr val="FF0000"/>
                </a:solidFill>
              </a:rPr>
              <a:t>a</a:t>
            </a:r>
            <a:r>
              <a:rPr lang="en-US" sz="2400" dirty="0" smtClean="0">
                <a:solidFill>
                  <a:srgbClr val="FF0000"/>
                </a:solidFill>
              </a:rPr>
              <a:t>s input files.</a:t>
            </a:r>
          </a:p>
          <a:p>
            <a:endParaRPr lang="en-US" sz="2400" dirty="0">
              <a:solidFill>
                <a:srgbClr val="FF0000"/>
              </a:solidFill>
            </a:endParaRPr>
          </a:p>
          <a:p>
            <a:r>
              <a:rPr lang="en-US" sz="2400" dirty="0" smtClean="0">
                <a:solidFill>
                  <a:srgbClr val="FF0000"/>
                </a:solidFill>
              </a:rPr>
              <a:t>(You can easily export these from just about any commercial MS software.)</a:t>
            </a:r>
            <a:endParaRPr lang="en-US" sz="2400" dirty="0">
              <a:solidFill>
                <a:srgbClr val="FF0000"/>
              </a:solidFill>
            </a:endParaRPr>
          </a:p>
        </p:txBody>
      </p:sp>
    </p:spTree>
    <p:extLst>
      <p:ext uri="{BB962C8B-B14F-4D97-AF65-F5344CB8AC3E}">
        <p14:creationId xmlns:p14="http://schemas.microsoft.com/office/powerpoint/2010/main" val="2218232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760" y="243856"/>
            <a:ext cx="10880479" cy="1077218"/>
          </a:xfrm>
          <a:prstGeom prst="rect">
            <a:avLst/>
          </a:prstGeom>
          <a:noFill/>
        </p:spPr>
        <p:txBody>
          <a:bodyPr wrap="none" rtlCol="0">
            <a:spAutoFit/>
          </a:bodyPr>
          <a:lstStyle/>
          <a:p>
            <a:pPr algn="ctr"/>
            <a:r>
              <a:rPr lang="en-US" sz="3200" b="1" dirty="0" smtClean="0"/>
              <a:t>What Can We Study with </a:t>
            </a:r>
            <a:r>
              <a:rPr lang="en-US" sz="3200" b="1" dirty="0" err="1" smtClean="0"/>
              <a:t>iFAMS</a:t>
            </a:r>
            <a:r>
              <a:rPr lang="en-US" sz="3200" b="1" dirty="0" smtClean="0"/>
              <a:t>?</a:t>
            </a:r>
          </a:p>
          <a:p>
            <a:pPr algn="ctr"/>
            <a:r>
              <a:rPr lang="en-US" sz="3200" b="1" dirty="0" smtClean="0"/>
              <a:t>(</a:t>
            </a:r>
            <a:r>
              <a:rPr lang="en-US" sz="3200" b="1" dirty="0" smtClean="0">
                <a:solidFill>
                  <a:srgbClr val="FF0000"/>
                </a:solidFill>
              </a:rPr>
              <a:t>i</a:t>
            </a:r>
            <a:r>
              <a:rPr lang="en-US" sz="3200" b="1" dirty="0" smtClean="0"/>
              <a:t>nteractive </a:t>
            </a:r>
            <a:r>
              <a:rPr lang="en-US" sz="3200" b="1" dirty="0" smtClean="0">
                <a:solidFill>
                  <a:srgbClr val="FF0000"/>
                </a:solidFill>
              </a:rPr>
              <a:t>F</a:t>
            </a:r>
            <a:r>
              <a:rPr lang="en-US" sz="3200" b="1" dirty="0" smtClean="0"/>
              <a:t>ourier-Transform </a:t>
            </a:r>
            <a:r>
              <a:rPr lang="en-US" sz="3200" b="1" dirty="0" smtClean="0">
                <a:solidFill>
                  <a:srgbClr val="FF0000"/>
                </a:solidFill>
              </a:rPr>
              <a:t>A</a:t>
            </a:r>
            <a:r>
              <a:rPr lang="en-US" sz="3200" b="1" dirty="0" smtClean="0"/>
              <a:t>nalysis for </a:t>
            </a:r>
            <a:r>
              <a:rPr lang="en-US" sz="3200" b="1" dirty="0" smtClean="0">
                <a:solidFill>
                  <a:srgbClr val="FF0000"/>
                </a:solidFill>
              </a:rPr>
              <a:t>M</a:t>
            </a:r>
            <a:r>
              <a:rPr lang="en-US" sz="3200" b="1" dirty="0" smtClean="0"/>
              <a:t>ass </a:t>
            </a:r>
            <a:r>
              <a:rPr lang="en-US" sz="3200" b="1" dirty="0" smtClean="0">
                <a:solidFill>
                  <a:srgbClr val="FF0000"/>
                </a:solidFill>
              </a:rPr>
              <a:t>S</a:t>
            </a:r>
            <a:r>
              <a:rPr lang="en-US" sz="3200" b="1" dirty="0" smtClean="0"/>
              <a:t>pectrometry)</a:t>
            </a:r>
            <a:endParaRPr lang="en-US" sz="3200" b="1" dirty="0"/>
          </a:p>
        </p:txBody>
      </p:sp>
      <p:sp>
        <p:nvSpPr>
          <p:cNvPr id="3" name="TextBox 2"/>
          <p:cNvSpPr txBox="1"/>
          <p:nvPr/>
        </p:nvSpPr>
        <p:spPr>
          <a:xfrm>
            <a:off x="762000" y="1793631"/>
            <a:ext cx="9553577"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Native protein complexes:</a:t>
            </a:r>
          </a:p>
          <a:p>
            <a:pPr marL="742950" lvl="1" indent="-285750">
              <a:buFont typeface="Arial" panose="020B0604020202020204" pitchFamily="34" charset="0"/>
              <a:buChar char="•"/>
            </a:pPr>
            <a:r>
              <a:rPr lang="en-US" sz="2400" dirty="0" smtClean="0"/>
              <a:t>Stoichiometry and oligomer state profiles, dependence on conditions</a:t>
            </a:r>
          </a:p>
        </p:txBody>
      </p:sp>
      <p:sp>
        <p:nvSpPr>
          <p:cNvPr id="4" name="TextBox 3"/>
          <p:cNvSpPr txBox="1"/>
          <p:nvPr/>
        </p:nvSpPr>
        <p:spPr>
          <a:xfrm>
            <a:off x="762000" y="2828835"/>
            <a:ext cx="8371907"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Membrane protein complexes:</a:t>
            </a:r>
          </a:p>
          <a:p>
            <a:pPr marL="742950" lvl="1" indent="-285750">
              <a:buFont typeface="Arial" panose="020B0604020202020204" pitchFamily="34" charset="0"/>
              <a:buChar char="•"/>
            </a:pPr>
            <a:r>
              <a:rPr lang="en-US" sz="2400" dirty="0" smtClean="0"/>
              <a:t>Lipid or other ligand binding—how many, which molecules?</a:t>
            </a:r>
            <a:endParaRPr lang="en-US" sz="2400" dirty="0"/>
          </a:p>
        </p:txBody>
      </p:sp>
      <p:sp>
        <p:nvSpPr>
          <p:cNvPr id="5" name="TextBox 4"/>
          <p:cNvSpPr txBox="1"/>
          <p:nvPr/>
        </p:nvSpPr>
        <p:spPr>
          <a:xfrm>
            <a:off x="762000" y="3900493"/>
            <a:ext cx="6395725"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Antibodies, </a:t>
            </a:r>
            <a:r>
              <a:rPr lang="en-US" sz="2400" dirty="0" smtClean="0"/>
              <a:t>glycosylated and modified proteins:</a:t>
            </a:r>
          </a:p>
          <a:p>
            <a:pPr marL="742950" lvl="1" indent="-285750">
              <a:buFont typeface="Arial" panose="020B0604020202020204" pitchFamily="34" charset="0"/>
              <a:buChar char="•"/>
            </a:pPr>
            <a:r>
              <a:rPr lang="en-US" sz="2400" dirty="0" smtClean="0"/>
              <a:t>Quantitation from intact ion mass spectra</a:t>
            </a:r>
            <a:endParaRPr lang="en-US" sz="2400" dirty="0"/>
          </a:p>
        </p:txBody>
      </p:sp>
    </p:spTree>
    <p:extLst>
      <p:ext uri="{BB962C8B-B14F-4D97-AF65-F5344CB8AC3E}">
        <p14:creationId xmlns:p14="http://schemas.microsoft.com/office/powerpoint/2010/main" val="40426033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20785" y="2682644"/>
            <a:ext cx="11550021" cy="2308324"/>
          </a:xfrm>
          <a:prstGeom prst="rect">
            <a:avLst/>
          </a:prstGeom>
          <a:noFill/>
        </p:spPr>
        <p:txBody>
          <a:bodyPr wrap="none" rtlCol="0">
            <a:spAutoFit/>
          </a:bodyPr>
          <a:lstStyle/>
          <a:p>
            <a:r>
              <a:rPr lang="en-US" sz="2400" dirty="0" smtClean="0">
                <a:solidFill>
                  <a:srgbClr val="FF0000"/>
                </a:solidFill>
              </a:rPr>
              <a:t>We’re going to load up a file called “test.csv” to illustrate a lot of the </a:t>
            </a:r>
            <a:r>
              <a:rPr lang="en-US" sz="2400" dirty="0" err="1" smtClean="0">
                <a:solidFill>
                  <a:srgbClr val="FF0000"/>
                </a:solidFill>
              </a:rPr>
              <a:t>iFAMS</a:t>
            </a:r>
            <a:r>
              <a:rPr lang="en-US" sz="2400" dirty="0" smtClean="0">
                <a:solidFill>
                  <a:srgbClr val="FF0000"/>
                </a:solidFill>
              </a:rPr>
              <a:t> features.</a:t>
            </a:r>
          </a:p>
          <a:p>
            <a:endParaRPr lang="en-US" sz="2400" dirty="0" smtClean="0">
              <a:solidFill>
                <a:srgbClr val="FF0000"/>
              </a:solidFill>
            </a:endParaRPr>
          </a:p>
          <a:p>
            <a:r>
              <a:rPr lang="en-US" sz="2400" dirty="0" smtClean="0">
                <a:solidFill>
                  <a:srgbClr val="FF0000"/>
                </a:solidFill>
              </a:rPr>
              <a:t>Note that </a:t>
            </a:r>
            <a:r>
              <a:rPr lang="en-US" sz="2400" dirty="0" err="1" smtClean="0">
                <a:solidFill>
                  <a:srgbClr val="FF0000"/>
                </a:solidFill>
              </a:rPr>
              <a:t>iFAMS</a:t>
            </a:r>
            <a:r>
              <a:rPr lang="en-US" sz="2400" dirty="0" smtClean="0">
                <a:solidFill>
                  <a:srgbClr val="FF0000"/>
                </a:solidFill>
              </a:rPr>
              <a:t> will take .csv or .txt files (first column is m/z, second column is abundance)</a:t>
            </a:r>
          </a:p>
          <a:p>
            <a:r>
              <a:rPr lang="en-US" sz="2400" dirty="0">
                <a:solidFill>
                  <a:srgbClr val="FF0000"/>
                </a:solidFill>
              </a:rPr>
              <a:t>a</a:t>
            </a:r>
            <a:r>
              <a:rPr lang="en-US" sz="2400" dirty="0" smtClean="0">
                <a:solidFill>
                  <a:srgbClr val="FF0000"/>
                </a:solidFill>
              </a:rPr>
              <a:t>s input files.</a:t>
            </a:r>
          </a:p>
          <a:p>
            <a:endParaRPr lang="en-US" sz="2400" dirty="0">
              <a:solidFill>
                <a:srgbClr val="FF0000"/>
              </a:solidFill>
            </a:endParaRPr>
          </a:p>
          <a:p>
            <a:r>
              <a:rPr lang="en-US" sz="2400" dirty="0" smtClean="0">
                <a:solidFill>
                  <a:srgbClr val="FF0000"/>
                </a:solidFill>
              </a:rPr>
              <a:t>(You can easily export these from just about any commercial MS software.)</a:t>
            </a:r>
            <a:endParaRPr lang="en-US" sz="2400" dirty="0">
              <a:solidFill>
                <a:srgbClr val="FF0000"/>
              </a:solidFill>
            </a:endParaRPr>
          </a:p>
        </p:txBody>
      </p:sp>
    </p:spTree>
    <p:extLst>
      <p:ext uri="{BB962C8B-B14F-4D97-AF65-F5344CB8AC3E}">
        <p14:creationId xmlns:p14="http://schemas.microsoft.com/office/powerpoint/2010/main" val="1140630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127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312429" y="1332238"/>
            <a:ext cx="2589107" cy="1200329"/>
          </a:xfrm>
          <a:prstGeom prst="rect">
            <a:avLst/>
          </a:prstGeom>
          <a:noFill/>
        </p:spPr>
        <p:txBody>
          <a:bodyPr wrap="none" rtlCol="0">
            <a:spAutoFit/>
          </a:bodyPr>
          <a:lstStyle/>
          <a:p>
            <a:r>
              <a:rPr lang="en-US" dirty="0" smtClean="0">
                <a:solidFill>
                  <a:srgbClr val="FF0000"/>
                </a:solidFill>
              </a:rPr>
              <a:t>The test.csv mass</a:t>
            </a:r>
          </a:p>
          <a:p>
            <a:r>
              <a:rPr lang="en-US" dirty="0">
                <a:solidFill>
                  <a:srgbClr val="FF0000"/>
                </a:solidFill>
              </a:rPr>
              <a:t>s</a:t>
            </a:r>
            <a:r>
              <a:rPr lang="en-US" dirty="0" smtClean="0">
                <a:solidFill>
                  <a:srgbClr val="FF0000"/>
                </a:solidFill>
              </a:rPr>
              <a:t>pectrum is polydisperse</a:t>
            </a:r>
          </a:p>
          <a:p>
            <a:r>
              <a:rPr lang="en-US" dirty="0">
                <a:solidFill>
                  <a:srgbClr val="FF0000"/>
                </a:solidFill>
              </a:rPr>
              <a:t>w</a:t>
            </a:r>
            <a:r>
              <a:rPr lang="en-US" dirty="0" smtClean="0">
                <a:solidFill>
                  <a:srgbClr val="FF0000"/>
                </a:solidFill>
              </a:rPr>
              <a:t>ith multiple overlapped</a:t>
            </a:r>
          </a:p>
          <a:p>
            <a:r>
              <a:rPr lang="en-US" dirty="0">
                <a:solidFill>
                  <a:srgbClr val="FF0000"/>
                </a:solidFill>
              </a:rPr>
              <a:t>c</a:t>
            </a:r>
            <a:r>
              <a:rPr lang="en-US" dirty="0" smtClean="0">
                <a:solidFill>
                  <a:srgbClr val="FF0000"/>
                </a:solidFill>
              </a:rPr>
              <a:t>harge states.</a:t>
            </a:r>
          </a:p>
        </p:txBody>
      </p:sp>
      <p:sp>
        <p:nvSpPr>
          <p:cNvPr id="5" name="TextBox 4"/>
          <p:cNvSpPr txBox="1"/>
          <p:nvPr/>
        </p:nvSpPr>
        <p:spPr>
          <a:xfrm>
            <a:off x="6879195" y="1544185"/>
            <a:ext cx="3584571" cy="646331"/>
          </a:xfrm>
          <a:prstGeom prst="rect">
            <a:avLst/>
          </a:prstGeom>
          <a:noFill/>
        </p:spPr>
        <p:txBody>
          <a:bodyPr wrap="none" rtlCol="0">
            <a:spAutoFit/>
          </a:bodyPr>
          <a:lstStyle/>
          <a:p>
            <a:r>
              <a:rPr lang="en-US" dirty="0" smtClean="0">
                <a:solidFill>
                  <a:srgbClr val="FF0000"/>
                </a:solidFill>
              </a:rPr>
              <a:t>Already you can see that the Fourier</a:t>
            </a:r>
          </a:p>
          <a:p>
            <a:r>
              <a:rPr lang="en-US" dirty="0">
                <a:solidFill>
                  <a:srgbClr val="FF0000"/>
                </a:solidFill>
              </a:rPr>
              <a:t>s</a:t>
            </a:r>
            <a:r>
              <a:rPr lang="en-US" dirty="0" smtClean="0">
                <a:solidFill>
                  <a:srgbClr val="FF0000"/>
                </a:solidFill>
              </a:rPr>
              <a:t>pectrum is a lot simpler.</a:t>
            </a:r>
            <a:endParaRPr lang="en-US" dirty="0">
              <a:solidFill>
                <a:srgbClr val="FF0000"/>
              </a:solidFill>
            </a:endParaRPr>
          </a:p>
        </p:txBody>
      </p:sp>
    </p:spTree>
    <p:extLst>
      <p:ext uri="{BB962C8B-B14F-4D97-AF65-F5344CB8AC3E}">
        <p14:creationId xmlns:p14="http://schemas.microsoft.com/office/powerpoint/2010/main" val="2332568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707687" y="5825515"/>
            <a:ext cx="1456489" cy="461665"/>
          </a:xfrm>
          <a:prstGeom prst="rect">
            <a:avLst/>
          </a:prstGeom>
          <a:noFill/>
        </p:spPr>
        <p:txBody>
          <a:bodyPr wrap="none" rtlCol="0">
            <a:spAutoFit/>
          </a:bodyPr>
          <a:lstStyle/>
          <a:p>
            <a:r>
              <a:rPr lang="en-US" sz="2400" dirty="0" smtClean="0">
                <a:solidFill>
                  <a:srgbClr val="FF0000"/>
                </a:solidFill>
              </a:rPr>
              <a:t>Zoom tool</a:t>
            </a:r>
            <a:endParaRPr lang="en-US" sz="2400" dirty="0" smtClean="0">
              <a:solidFill>
                <a:srgbClr val="FF0000"/>
              </a:solidFill>
            </a:endParaRPr>
          </a:p>
        </p:txBody>
      </p:sp>
      <p:cxnSp>
        <p:nvCxnSpPr>
          <p:cNvPr id="5" name="Straight Arrow Connector 4"/>
          <p:cNvCxnSpPr>
            <a:stCxn id="3" idx="1"/>
          </p:cNvCxnSpPr>
          <p:nvPr/>
        </p:nvCxnSpPr>
        <p:spPr>
          <a:xfrm flipH="1">
            <a:off x="1077903" y="6056348"/>
            <a:ext cx="629784" cy="2536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897362" y="1417017"/>
            <a:ext cx="829621"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573091" y="1047685"/>
            <a:ext cx="1478162" cy="369332"/>
          </a:xfrm>
          <a:prstGeom prst="rect">
            <a:avLst/>
          </a:prstGeom>
          <a:noFill/>
        </p:spPr>
        <p:txBody>
          <a:bodyPr wrap="none" rtlCol="0">
            <a:spAutoFit/>
          </a:bodyPr>
          <a:lstStyle/>
          <a:p>
            <a:r>
              <a:rPr lang="en-US" dirty="0" smtClean="0">
                <a:solidFill>
                  <a:srgbClr val="FF0000"/>
                </a:solidFill>
              </a:rPr>
              <a:t>fundamentals</a:t>
            </a:r>
            <a:endParaRPr lang="en-US" dirty="0">
              <a:solidFill>
                <a:srgbClr val="FF0000"/>
              </a:solidFill>
            </a:endParaRPr>
          </a:p>
        </p:txBody>
      </p:sp>
      <p:cxnSp>
        <p:nvCxnSpPr>
          <p:cNvPr id="8" name="Straight Arrow Connector 7"/>
          <p:cNvCxnSpPr/>
          <p:nvPr/>
        </p:nvCxnSpPr>
        <p:spPr>
          <a:xfrm>
            <a:off x="7806717" y="1417017"/>
            <a:ext cx="297230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710017" y="1047685"/>
            <a:ext cx="1165704" cy="369332"/>
          </a:xfrm>
          <a:prstGeom prst="rect">
            <a:avLst/>
          </a:prstGeom>
          <a:noFill/>
        </p:spPr>
        <p:txBody>
          <a:bodyPr wrap="none" rtlCol="0">
            <a:spAutoFit/>
          </a:bodyPr>
          <a:lstStyle/>
          <a:p>
            <a:r>
              <a:rPr lang="en-US" dirty="0" smtClean="0">
                <a:solidFill>
                  <a:srgbClr val="FF0000"/>
                </a:solidFill>
              </a:rPr>
              <a:t>harmonics</a:t>
            </a:r>
            <a:endParaRPr lang="en-US" dirty="0">
              <a:solidFill>
                <a:srgbClr val="FF0000"/>
              </a:solidFill>
            </a:endParaRPr>
          </a:p>
        </p:txBody>
      </p:sp>
    </p:spTree>
    <p:extLst>
      <p:ext uri="{BB962C8B-B14F-4D97-AF65-F5344CB8AC3E}">
        <p14:creationId xmlns:p14="http://schemas.microsoft.com/office/powerpoint/2010/main" val="2162462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108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072975" y="1610797"/>
            <a:ext cx="3756221" cy="923330"/>
          </a:xfrm>
          <a:prstGeom prst="rect">
            <a:avLst/>
          </a:prstGeom>
          <a:noFill/>
        </p:spPr>
        <p:txBody>
          <a:bodyPr wrap="none" rtlCol="0">
            <a:spAutoFit/>
          </a:bodyPr>
          <a:lstStyle/>
          <a:p>
            <a:r>
              <a:rPr lang="en-US" dirty="0" smtClean="0">
                <a:solidFill>
                  <a:srgbClr val="FF0000"/>
                </a:solidFill>
              </a:rPr>
              <a:t>Here, we are telling </a:t>
            </a:r>
            <a:r>
              <a:rPr lang="en-US" dirty="0" err="1" smtClean="0">
                <a:solidFill>
                  <a:srgbClr val="FF0000"/>
                </a:solidFill>
              </a:rPr>
              <a:t>iFAMS</a:t>
            </a:r>
            <a:r>
              <a:rPr lang="en-US" dirty="0" smtClean="0">
                <a:solidFill>
                  <a:srgbClr val="FF0000"/>
                </a:solidFill>
              </a:rPr>
              <a:t> where</a:t>
            </a:r>
          </a:p>
          <a:p>
            <a:r>
              <a:rPr lang="en-US" dirty="0" smtClean="0">
                <a:solidFill>
                  <a:srgbClr val="FF0000"/>
                </a:solidFill>
              </a:rPr>
              <a:t>  we want it to look for peaks in the FT</a:t>
            </a:r>
          </a:p>
          <a:p>
            <a:r>
              <a:rPr lang="en-US" dirty="0">
                <a:solidFill>
                  <a:srgbClr val="FF0000"/>
                </a:solidFill>
              </a:rPr>
              <a:t> </a:t>
            </a:r>
            <a:r>
              <a:rPr lang="en-US" dirty="0" smtClean="0">
                <a:solidFill>
                  <a:srgbClr val="FF0000"/>
                </a:solidFill>
              </a:rPr>
              <a:t> spectrum. </a:t>
            </a:r>
            <a:endParaRPr lang="en-US" dirty="0">
              <a:solidFill>
                <a:srgbClr val="FF0000"/>
              </a:solidFill>
            </a:endParaRPr>
          </a:p>
        </p:txBody>
      </p:sp>
    </p:spTree>
    <p:extLst>
      <p:ext uri="{BB962C8B-B14F-4D97-AF65-F5344CB8AC3E}">
        <p14:creationId xmlns:p14="http://schemas.microsoft.com/office/powerpoint/2010/main" val="278744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93923" y="2095248"/>
            <a:ext cx="3042115" cy="2031325"/>
          </a:xfrm>
          <a:prstGeom prst="rect">
            <a:avLst/>
          </a:prstGeom>
          <a:noFill/>
        </p:spPr>
        <p:txBody>
          <a:bodyPr wrap="none" rtlCol="0">
            <a:spAutoFit/>
          </a:bodyPr>
          <a:lstStyle/>
          <a:p>
            <a:r>
              <a:rPr lang="en-US" dirty="0" err="1" smtClean="0">
                <a:solidFill>
                  <a:srgbClr val="FF0000"/>
                </a:solidFill>
              </a:rPr>
              <a:t>iFAMS</a:t>
            </a:r>
            <a:r>
              <a:rPr lang="en-US" dirty="0" smtClean="0">
                <a:solidFill>
                  <a:srgbClr val="FF0000"/>
                </a:solidFill>
              </a:rPr>
              <a:t> found the charge states</a:t>
            </a:r>
          </a:p>
          <a:p>
            <a:r>
              <a:rPr lang="en-US" dirty="0">
                <a:solidFill>
                  <a:srgbClr val="FF0000"/>
                </a:solidFill>
              </a:rPr>
              <a:t>f</a:t>
            </a:r>
            <a:r>
              <a:rPr lang="en-US" dirty="0" smtClean="0">
                <a:solidFill>
                  <a:srgbClr val="FF0000"/>
                </a:solidFill>
              </a:rPr>
              <a:t>or the fundamentals and the</a:t>
            </a:r>
          </a:p>
          <a:p>
            <a:r>
              <a:rPr lang="en-US" dirty="0">
                <a:solidFill>
                  <a:srgbClr val="FF0000"/>
                </a:solidFill>
              </a:rPr>
              <a:t>s</a:t>
            </a:r>
            <a:r>
              <a:rPr lang="en-US" dirty="0" smtClean="0">
                <a:solidFill>
                  <a:srgbClr val="FF0000"/>
                </a:solidFill>
              </a:rPr>
              <a:t>ubunit mass.</a:t>
            </a:r>
          </a:p>
          <a:p>
            <a:endParaRPr lang="en-US" dirty="0">
              <a:solidFill>
                <a:srgbClr val="FF0000"/>
              </a:solidFill>
            </a:endParaRPr>
          </a:p>
          <a:p>
            <a:r>
              <a:rPr lang="en-US" dirty="0" smtClean="0">
                <a:solidFill>
                  <a:srgbClr val="FF0000"/>
                </a:solidFill>
              </a:rPr>
              <a:t>Note: 8/6 are multiples of 4/3,</a:t>
            </a:r>
          </a:p>
          <a:p>
            <a:r>
              <a:rPr lang="en-US" dirty="0">
                <a:solidFill>
                  <a:srgbClr val="FF0000"/>
                </a:solidFill>
              </a:rPr>
              <a:t>s</a:t>
            </a:r>
            <a:r>
              <a:rPr lang="en-US" dirty="0" smtClean="0">
                <a:solidFill>
                  <a:srgbClr val="FF0000"/>
                </a:solidFill>
              </a:rPr>
              <a:t>o we expect some harmonic</a:t>
            </a:r>
          </a:p>
          <a:p>
            <a:r>
              <a:rPr lang="en-US" dirty="0">
                <a:solidFill>
                  <a:srgbClr val="FF0000"/>
                </a:solidFill>
              </a:rPr>
              <a:t>i</a:t>
            </a:r>
            <a:r>
              <a:rPr lang="en-US" dirty="0" smtClean="0">
                <a:solidFill>
                  <a:srgbClr val="FF0000"/>
                </a:solidFill>
              </a:rPr>
              <a:t>nterferences with FT analysis</a:t>
            </a:r>
            <a:endParaRPr lang="en-US" dirty="0">
              <a:solidFill>
                <a:srgbClr val="FF0000"/>
              </a:solidFill>
            </a:endParaRPr>
          </a:p>
        </p:txBody>
      </p:sp>
    </p:spTree>
    <p:extLst>
      <p:ext uri="{BB962C8B-B14F-4D97-AF65-F5344CB8AC3E}">
        <p14:creationId xmlns:p14="http://schemas.microsoft.com/office/powerpoint/2010/main" val="1868561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949912" y="333059"/>
            <a:ext cx="9066841" cy="646331"/>
          </a:xfrm>
          <a:prstGeom prst="rect">
            <a:avLst/>
          </a:prstGeom>
          <a:noFill/>
        </p:spPr>
        <p:txBody>
          <a:bodyPr wrap="none" rtlCol="0">
            <a:spAutoFit/>
          </a:bodyPr>
          <a:lstStyle/>
          <a:p>
            <a:r>
              <a:rPr lang="en-US" dirty="0" smtClean="0">
                <a:solidFill>
                  <a:srgbClr val="FF0000"/>
                </a:solidFill>
              </a:rPr>
              <a:t>There may be times when yo</a:t>
            </a:r>
            <a:r>
              <a:rPr lang="en-US" dirty="0" smtClean="0">
                <a:solidFill>
                  <a:srgbClr val="FF0000"/>
                </a:solidFill>
              </a:rPr>
              <a:t>u want to tell </a:t>
            </a:r>
            <a:r>
              <a:rPr lang="en-US" dirty="0" err="1" smtClean="0">
                <a:solidFill>
                  <a:srgbClr val="FF0000"/>
                </a:solidFill>
              </a:rPr>
              <a:t>iFAMS</a:t>
            </a:r>
            <a:r>
              <a:rPr lang="en-US" dirty="0" smtClean="0">
                <a:solidFill>
                  <a:srgbClr val="FF0000"/>
                </a:solidFill>
              </a:rPr>
              <a:t> directly what you know the charge states and</a:t>
            </a:r>
          </a:p>
          <a:p>
            <a:r>
              <a:rPr lang="en-US" dirty="0" smtClean="0">
                <a:solidFill>
                  <a:srgbClr val="FF0000"/>
                </a:solidFill>
              </a:rPr>
              <a:t>  subunit mass to be. Just depends on your needs!</a:t>
            </a:r>
            <a:endParaRPr lang="en-US" dirty="0">
              <a:solidFill>
                <a:srgbClr val="FF0000"/>
              </a:solidFill>
            </a:endParaRPr>
          </a:p>
        </p:txBody>
      </p:sp>
    </p:spTree>
    <p:extLst>
      <p:ext uri="{BB962C8B-B14F-4D97-AF65-F5344CB8AC3E}">
        <p14:creationId xmlns:p14="http://schemas.microsoft.com/office/powerpoint/2010/main" val="1900326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949912" y="333059"/>
            <a:ext cx="3353675" cy="369332"/>
          </a:xfrm>
          <a:prstGeom prst="rect">
            <a:avLst/>
          </a:prstGeom>
          <a:noFill/>
        </p:spPr>
        <p:txBody>
          <a:bodyPr wrap="none" rtlCol="0">
            <a:spAutoFit/>
          </a:bodyPr>
          <a:lstStyle/>
          <a:p>
            <a:r>
              <a:rPr lang="en-US" dirty="0" smtClean="0">
                <a:solidFill>
                  <a:srgbClr val="FF0000"/>
                </a:solidFill>
              </a:rPr>
              <a:t>This is the DECONVOLUTION step.</a:t>
            </a:r>
            <a:endParaRPr lang="en-US" dirty="0">
              <a:solidFill>
                <a:srgbClr val="FF0000"/>
              </a:solidFill>
            </a:endParaRPr>
          </a:p>
        </p:txBody>
      </p:sp>
    </p:spTree>
    <p:extLst>
      <p:ext uri="{BB962C8B-B14F-4D97-AF65-F5344CB8AC3E}">
        <p14:creationId xmlns:p14="http://schemas.microsoft.com/office/powerpoint/2010/main" val="2825566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9015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808" y="76199"/>
            <a:ext cx="10968452" cy="584775"/>
          </a:xfrm>
          <a:prstGeom prst="rect">
            <a:avLst/>
          </a:prstGeom>
          <a:noFill/>
        </p:spPr>
        <p:txBody>
          <a:bodyPr wrap="none" rtlCol="0">
            <a:spAutoFit/>
          </a:bodyPr>
          <a:lstStyle/>
          <a:p>
            <a:pPr algn="ctr"/>
            <a:r>
              <a:rPr lang="en-US" sz="3200" b="1" dirty="0" smtClean="0"/>
              <a:t>Polydispersity and heterogeneity: the dreaded “blob” spectrum</a:t>
            </a:r>
          </a:p>
        </p:txBody>
      </p:sp>
      <p:grpSp>
        <p:nvGrpSpPr>
          <p:cNvPr id="3" name="Group 2"/>
          <p:cNvGrpSpPr/>
          <p:nvPr/>
        </p:nvGrpSpPr>
        <p:grpSpPr>
          <a:xfrm>
            <a:off x="989243" y="1606352"/>
            <a:ext cx="4652556" cy="3964037"/>
            <a:chOff x="4797985" y="3702854"/>
            <a:chExt cx="4162800" cy="308827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963" y="3781070"/>
              <a:ext cx="3576343" cy="2703295"/>
            </a:xfrm>
            <a:prstGeom prst="rect">
              <a:avLst/>
            </a:prstGeom>
          </p:spPr>
        </p:pic>
        <p:sp>
          <p:nvSpPr>
            <p:cNvPr id="5" name="Rectangle 4"/>
            <p:cNvSpPr/>
            <p:nvPr/>
          </p:nvSpPr>
          <p:spPr>
            <a:xfrm>
              <a:off x="5166214" y="3737610"/>
              <a:ext cx="278661" cy="26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5400000">
              <a:off x="6810207" y="4885736"/>
              <a:ext cx="278661" cy="3040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59302" y="3781070"/>
              <a:ext cx="1901483" cy="646331"/>
            </a:xfrm>
            <a:prstGeom prst="rect">
              <a:avLst/>
            </a:prstGeom>
            <a:noFill/>
          </p:spPr>
          <p:txBody>
            <a:bodyPr wrap="none" rtlCol="0">
              <a:spAutoFit/>
            </a:bodyPr>
            <a:lstStyle/>
            <a:p>
              <a:pPr algn="r"/>
              <a:r>
                <a:rPr lang="en-US" dirty="0"/>
                <a:t>MSP1D1 Nanodisc</a:t>
              </a:r>
            </a:p>
            <a:p>
              <a:pPr algn="r"/>
              <a:r>
                <a:rPr lang="en-US" dirty="0"/>
                <a:t>with POPC lipids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44" t="28753" r="59486" b="35385"/>
            <a:stretch/>
          </p:blipFill>
          <p:spPr>
            <a:xfrm>
              <a:off x="5459444" y="3781070"/>
              <a:ext cx="1130951" cy="596097"/>
            </a:xfrm>
            <a:prstGeom prst="rect">
              <a:avLst/>
            </a:prstGeom>
          </p:spPr>
        </p:pic>
        <p:grpSp>
          <p:nvGrpSpPr>
            <p:cNvPr id="9" name="Group 8"/>
            <p:cNvGrpSpPr/>
            <p:nvPr/>
          </p:nvGrpSpPr>
          <p:grpSpPr>
            <a:xfrm>
              <a:off x="5459444" y="6261029"/>
              <a:ext cx="3139726" cy="114981"/>
              <a:chOff x="5459444" y="6261029"/>
              <a:chExt cx="3139726" cy="114981"/>
            </a:xfrm>
          </p:grpSpPr>
          <p:cxnSp>
            <p:nvCxnSpPr>
              <p:cNvPr id="35" name="Straight Connector 34"/>
              <p:cNvCxnSpPr/>
              <p:nvPr/>
            </p:nvCxnSpPr>
            <p:spPr>
              <a:xfrm>
                <a:off x="5459444" y="6261030"/>
                <a:ext cx="31397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5756910" y="6261029"/>
                <a:ext cx="2670810" cy="114981"/>
                <a:chOff x="5756910" y="6261029"/>
                <a:chExt cx="2670810" cy="114981"/>
              </a:xfrm>
            </p:grpSpPr>
            <p:cxnSp>
              <p:nvCxnSpPr>
                <p:cNvPr id="45" name="Straight Connector 44"/>
                <p:cNvCxnSpPr/>
                <p:nvPr/>
              </p:nvCxnSpPr>
              <p:spPr>
                <a:xfrm>
                  <a:off x="5756910"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202045"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647180"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092315"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537450"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982585"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427720"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539740" y="6264839"/>
                <a:ext cx="2670810" cy="78811"/>
                <a:chOff x="5756910" y="6261029"/>
                <a:chExt cx="2670810" cy="114981"/>
              </a:xfrm>
            </p:grpSpPr>
            <p:cxnSp>
              <p:nvCxnSpPr>
                <p:cNvPr id="38" name="Straight Connector 37"/>
                <p:cNvCxnSpPr/>
                <p:nvPr/>
              </p:nvCxnSpPr>
              <p:spPr>
                <a:xfrm>
                  <a:off x="5756910"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202045"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647180"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92315"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537450"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982585"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427720" y="6261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 name="TextBox 9"/>
            <p:cNvSpPr txBox="1"/>
            <p:nvPr/>
          </p:nvSpPr>
          <p:spPr>
            <a:xfrm>
              <a:off x="5401693" y="6343650"/>
              <a:ext cx="6815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10000</a:t>
              </a:r>
            </a:p>
          </p:txBody>
        </p:sp>
        <p:sp>
          <p:nvSpPr>
            <p:cNvPr id="11" name="TextBox 10"/>
            <p:cNvSpPr txBox="1"/>
            <p:nvPr/>
          </p:nvSpPr>
          <p:spPr>
            <a:xfrm>
              <a:off x="6300853" y="6343650"/>
              <a:ext cx="6815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12000</a:t>
              </a:r>
            </a:p>
          </p:txBody>
        </p:sp>
        <p:sp>
          <p:nvSpPr>
            <p:cNvPr id="12" name="TextBox 11"/>
            <p:cNvSpPr txBox="1"/>
            <p:nvPr/>
          </p:nvSpPr>
          <p:spPr>
            <a:xfrm>
              <a:off x="7196203" y="6343650"/>
              <a:ext cx="6815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14000</a:t>
              </a:r>
            </a:p>
          </p:txBody>
        </p:sp>
        <p:sp>
          <p:nvSpPr>
            <p:cNvPr id="13" name="TextBox 12"/>
            <p:cNvSpPr txBox="1"/>
            <p:nvPr/>
          </p:nvSpPr>
          <p:spPr>
            <a:xfrm>
              <a:off x="8080123" y="6343650"/>
              <a:ext cx="6815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16000</a:t>
              </a:r>
            </a:p>
          </p:txBody>
        </p:sp>
        <p:sp>
          <p:nvSpPr>
            <p:cNvPr id="14" name="TextBox 13"/>
            <p:cNvSpPr txBox="1"/>
            <p:nvPr/>
          </p:nvSpPr>
          <p:spPr>
            <a:xfrm>
              <a:off x="6858439" y="6483347"/>
              <a:ext cx="473206"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m</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z</a:t>
              </a:r>
            </a:p>
          </p:txBody>
        </p:sp>
        <p:cxnSp>
          <p:nvCxnSpPr>
            <p:cNvPr id="15" name="Straight Connector 14"/>
            <p:cNvCxnSpPr/>
            <p:nvPr/>
          </p:nvCxnSpPr>
          <p:spPr>
            <a:xfrm flipH="1">
              <a:off x="5444876" y="3844290"/>
              <a:ext cx="14568" cy="24085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5333703" y="3855672"/>
              <a:ext cx="114981" cy="2397125"/>
              <a:chOff x="5333703" y="3855672"/>
              <a:chExt cx="114981" cy="2397125"/>
            </a:xfrm>
          </p:grpSpPr>
          <p:cxnSp>
            <p:nvCxnSpPr>
              <p:cNvPr id="24" name="Straight Connector 23"/>
              <p:cNvCxnSpPr/>
              <p:nvPr/>
            </p:nvCxnSpPr>
            <p:spPr>
              <a:xfrm rot="5400000">
                <a:off x="5391194" y="3798181"/>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391194" y="4277605"/>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5391194" y="4757029"/>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5391194" y="5236453"/>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391194" y="5715877"/>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391194" y="6195306"/>
                <a:ext cx="0" cy="114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5405469" y="4055978"/>
                <a:ext cx="0" cy="788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405469" y="4535402"/>
                <a:ext cx="0" cy="788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405469" y="5014826"/>
                <a:ext cx="0" cy="788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405469" y="5494250"/>
                <a:ext cx="0" cy="788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405469" y="5973674"/>
                <a:ext cx="0" cy="788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124410" y="6098902"/>
              <a:ext cx="28405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18" name="TextBox 17"/>
            <p:cNvSpPr txBox="1"/>
            <p:nvPr/>
          </p:nvSpPr>
          <p:spPr>
            <a:xfrm>
              <a:off x="5025024" y="5619694"/>
              <a:ext cx="3834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20</a:t>
              </a:r>
              <a:endParaRPr lang="en-US" dirty="0">
                <a:latin typeface="Arial" panose="020B0604020202020204" pitchFamily="34" charset="0"/>
                <a:cs typeface="Arial" panose="020B0604020202020204" pitchFamily="34" charset="0"/>
              </a:endParaRPr>
            </a:p>
          </p:txBody>
        </p:sp>
        <p:sp>
          <p:nvSpPr>
            <p:cNvPr id="19" name="TextBox 18"/>
            <p:cNvSpPr txBox="1"/>
            <p:nvPr/>
          </p:nvSpPr>
          <p:spPr>
            <a:xfrm>
              <a:off x="5025024" y="5140484"/>
              <a:ext cx="3834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40</a:t>
              </a:r>
              <a:endParaRPr lang="en-US" dirty="0">
                <a:latin typeface="Arial" panose="020B0604020202020204" pitchFamily="34" charset="0"/>
                <a:cs typeface="Arial" panose="020B0604020202020204" pitchFamily="34" charset="0"/>
              </a:endParaRPr>
            </a:p>
          </p:txBody>
        </p:sp>
        <p:sp>
          <p:nvSpPr>
            <p:cNvPr id="20" name="TextBox 19"/>
            <p:cNvSpPr txBox="1"/>
            <p:nvPr/>
          </p:nvSpPr>
          <p:spPr>
            <a:xfrm>
              <a:off x="5025024" y="4661274"/>
              <a:ext cx="3834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60</a:t>
              </a:r>
              <a:endParaRPr lang="en-US" dirty="0">
                <a:latin typeface="Arial" panose="020B0604020202020204" pitchFamily="34" charset="0"/>
                <a:cs typeface="Arial" panose="020B0604020202020204" pitchFamily="34" charset="0"/>
              </a:endParaRPr>
            </a:p>
          </p:txBody>
        </p:sp>
        <p:sp>
          <p:nvSpPr>
            <p:cNvPr id="21" name="TextBox 20"/>
            <p:cNvSpPr txBox="1"/>
            <p:nvPr/>
          </p:nvSpPr>
          <p:spPr>
            <a:xfrm>
              <a:off x="5025024" y="4182064"/>
              <a:ext cx="3834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80</a:t>
              </a:r>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4925638" y="3702854"/>
              <a:ext cx="48282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100</a:t>
              </a:r>
              <a:endParaRPr lang="en-US" dirty="0">
                <a:latin typeface="Arial" panose="020B0604020202020204" pitchFamily="34" charset="0"/>
                <a:cs typeface="Arial" panose="020B0604020202020204" pitchFamily="34" charset="0"/>
              </a:endParaRPr>
            </a:p>
          </p:txBody>
        </p:sp>
        <p:sp>
          <p:nvSpPr>
            <p:cNvPr id="23" name="TextBox 22"/>
            <p:cNvSpPr txBox="1"/>
            <p:nvPr/>
          </p:nvSpPr>
          <p:spPr>
            <a:xfrm rot="16200000">
              <a:off x="4079680" y="4877222"/>
              <a:ext cx="174438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abundance (arb. u.)</a:t>
              </a:r>
            </a:p>
          </p:txBody>
        </p:sp>
      </p:grpSp>
      <p:pic>
        <p:nvPicPr>
          <p:cNvPr id="52" name="Google Shape;94;p15"/>
          <p:cNvPicPr preferRelativeResize="0"/>
          <p:nvPr/>
        </p:nvPicPr>
        <p:blipFill>
          <a:blip r:embed="rId5">
            <a:alphaModFix/>
          </a:blip>
          <a:stretch>
            <a:fillRect/>
          </a:stretch>
        </p:blipFill>
        <p:spPr>
          <a:xfrm>
            <a:off x="5839957" y="1543505"/>
            <a:ext cx="5898635" cy="3844054"/>
          </a:xfrm>
          <a:prstGeom prst="rect">
            <a:avLst/>
          </a:prstGeom>
          <a:noFill/>
          <a:ln>
            <a:noFill/>
          </a:ln>
        </p:spPr>
      </p:pic>
      <p:sp>
        <p:nvSpPr>
          <p:cNvPr id="53" name="TextBox 52"/>
          <p:cNvSpPr txBox="1"/>
          <p:nvPr/>
        </p:nvSpPr>
        <p:spPr>
          <a:xfrm>
            <a:off x="8298686" y="5255864"/>
            <a:ext cx="602255" cy="307777"/>
          </a:xfrm>
          <a:prstGeom prst="rect">
            <a:avLst/>
          </a:prstGeom>
          <a:noFill/>
        </p:spPr>
        <p:txBody>
          <a:bodyPr wrap="square" rtlCol="0">
            <a:spAutoFit/>
          </a:bodyPr>
          <a:lstStyle/>
          <a:p>
            <a:r>
              <a:rPr lang="en-US" sz="1400" i="1" dirty="0"/>
              <a:t>m</a:t>
            </a:r>
            <a:r>
              <a:rPr lang="en-US" sz="1400" dirty="0"/>
              <a:t>/</a:t>
            </a:r>
            <a:r>
              <a:rPr lang="en-US" sz="1400" i="1" dirty="0"/>
              <a:t>z</a:t>
            </a:r>
            <a:endParaRPr lang="en-US" i="1" dirty="0"/>
          </a:p>
        </p:txBody>
      </p:sp>
      <p:sp>
        <p:nvSpPr>
          <p:cNvPr id="54" name="TextBox 53"/>
          <p:cNvSpPr txBox="1"/>
          <p:nvPr/>
        </p:nvSpPr>
        <p:spPr>
          <a:xfrm>
            <a:off x="9506333" y="1812106"/>
            <a:ext cx="1826013" cy="1477328"/>
          </a:xfrm>
          <a:prstGeom prst="rect">
            <a:avLst/>
          </a:prstGeom>
          <a:noFill/>
        </p:spPr>
        <p:txBody>
          <a:bodyPr wrap="none" rtlCol="0">
            <a:spAutoFit/>
          </a:bodyPr>
          <a:lstStyle/>
          <a:p>
            <a:r>
              <a:rPr lang="en-US" i="1" dirty="0"/>
              <a:t>Staph A.</a:t>
            </a:r>
          </a:p>
          <a:p>
            <a:r>
              <a:rPr lang="el-GR" dirty="0"/>
              <a:t>α</a:t>
            </a:r>
            <a:r>
              <a:rPr lang="en-US" dirty="0"/>
              <a:t>-</a:t>
            </a:r>
            <a:r>
              <a:rPr lang="en-US" dirty="0" err="1"/>
              <a:t>hemolysin</a:t>
            </a:r>
            <a:endParaRPr lang="en-US" dirty="0"/>
          </a:p>
          <a:p>
            <a:r>
              <a:rPr lang="en-US" dirty="0"/>
              <a:t>pores in</a:t>
            </a:r>
          </a:p>
          <a:p>
            <a:r>
              <a:rPr lang="en-US" dirty="0"/>
              <a:t>FOS-14 detergent</a:t>
            </a:r>
          </a:p>
          <a:p>
            <a:r>
              <a:rPr lang="en-US" dirty="0"/>
              <a:t>micelles</a:t>
            </a:r>
          </a:p>
        </p:txBody>
      </p:sp>
      <p:sp>
        <p:nvSpPr>
          <p:cNvPr id="55" name="TextBox 54"/>
          <p:cNvSpPr txBox="1"/>
          <p:nvPr/>
        </p:nvSpPr>
        <p:spPr>
          <a:xfrm>
            <a:off x="1335276" y="5530881"/>
            <a:ext cx="9521517" cy="1200329"/>
          </a:xfrm>
          <a:prstGeom prst="rect">
            <a:avLst/>
          </a:prstGeom>
          <a:noFill/>
        </p:spPr>
        <p:txBody>
          <a:bodyPr wrap="none" rtlCol="0">
            <a:spAutoFit/>
          </a:bodyPr>
          <a:lstStyle/>
          <a:p>
            <a:pPr algn="ctr"/>
            <a:r>
              <a:rPr lang="en-US" sz="2400" b="1" dirty="0" smtClean="0">
                <a:solidFill>
                  <a:srgbClr val="FF0000"/>
                </a:solidFill>
              </a:rPr>
              <a:t>Polydisperse</a:t>
            </a:r>
            <a:r>
              <a:rPr lang="en-US" sz="2400" dirty="0" smtClean="0">
                <a:solidFill>
                  <a:srgbClr val="FF0000"/>
                </a:solidFill>
              </a:rPr>
              <a:t> non-covalent and/or covalent adducts</a:t>
            </a:r>
          </a:p>
          <a:p>
            <a:pPr algn="ctr"/>
            <a:r>
              <a:rPr lang="en-US" sz="2400" dirty="0">
                <a:solidFill>
                  <a:srgbClr val="FF0000"/>
                </a:solidFill>
              </a:rPr>
              <a:t>g</a:t>
            </a:r>
            <a:r>
              <a:rPr lang="en-US" sz="2400" dirty="0" smtClean="0">
                <a:solidFill>
                  <a:srgbClr val="FF0000"/>
                </a:solidFill>
              </a:rPr>
              <a:t>ive rise to “frequencies” in extremely congested mass spectra</a:t>
            </a:r>
          </a:p>
          <a:p>
            <a:pPr algn="ctr"/>
            <a:r>
              <a:rPr lang="en-US" sz="2400" dirty="0">
                <a:solidFill>
                  <a:srgbClr val="FF0000"/>
                </a:solidFill>
              </a:rPr>
              <a:t>t</a:t>
            </a:r>
            <a:r>
              <a:rPr lang="en-US" sz="2400" dirty="0" smtClean="0">
                <a:solidFill>
                  <a:srgbClr val="FF0000"/>
                </a:solidFill>
              </a:rPr>
              <a:t>hat allow us to analyze them much more easily in the frequency domain.  </a:t>
            </a:r>
            <a:endParaRPr lang="en-US" sz="2400" b="1" dirty="0">
              <a:solidFill>
                <a:srgbClr val="FF0000"/>
              </a:solidFill>
            </a:endParaRPr>
          </a:p>
        </p:txBody>
      </p:sp>
      <p:sp>
        <p:nvSpPr>
          <p:cNvPr id="56" name="TextBox 55"/>
          <p:cNvSpPr txBox="1"/>
          <p:nvPr/>
        </p:nvSpPr>
        <p:spPr>
          <a:xfrm>
            <a:off x="2633034" y="4418845"/>
            <a:ext cx="1528111" cy="400110"/>
          </a:xfrm>
          <a:prstGeom prst="rect">
            <a:avLst/>
          </a:prstGeom>
          <a:noFill/>
        </p:spPr>
        <p:txBody>
          <a:bodyPr wrap="none" rtlCol="0">
            <a:spAutoFit/>
          </a:bodyPr>
          <a:lstStyle/>
          <a:p>
            <a:r>
              <a:rPr lang="en-US" sz="2000" b="1" dirty="0" err="1" smtClean="0"/>
              <a:t>Synapt</a:t>
            </a:r>
            <a:r>
              <a:rPr lang="en-US" sz="2000" b="1" dirty="0" smtClean="0"/>
              <a:t> G2-S</a:t>
            </a:r>
            <a:r>
              <a:rPr lang="en-US" sz="2000" b="1" i="1" dirty="0" smtClean="0"/>
              <a:t>i</a:t>
            </a:r>
            <a:endParaRPr lang="en-US" sz="2000" b="1" i="1" dirty="0"/>
          </a:p>
        </p:txBody>
      </p:sp>
      <p:sp>
        <p:nvSpPr>
          <p:cNvPr id="57" name="TextBox 56"/>
          <p:cNvSpPr txBox="1"/>
          <p:nvPr/>
        </p:nvSpPr>
        <p:spPr>
          <a:xfrm>
            <a:off x="7866973" y="4430803"/>
            <a:ext cx="1639360" cy="400110"/>
          </a:xfrm>
          <a:prstGeom prst="rect">
            <a:avLst/>
          </a:prstGeom>
          <a:noFill/>
        </p:spPr>
        <p:txBody>
          <a:bodyPr wrap="none" rtlCol="0">
            <a:spAutoFit/>
          </a:bodyPr>
          <a:lstStyle/>
          <a:p>
            <a:r>
              <a:rPr lang="en-US" sz="2000" b="1" dirty="0" err="1" smtClean="0"/>
              <a:t>Orbitrap</a:t>
            </a:r>
            <a:r>
              <a:rPr lang="en-US" sz="2000" b="1" dirty="0" smtClean="0"/>
              <a:t> EMR</a:t>
            </a:r>
            <a:endParaRPr lang="en-US" sz="2000" b="1" dirty="0"/>
          </a:p>
        </p:txBody>
      </p:sp>
    </p:spTree>
    <p:extLst>
      <p:ext uri="{BB962C8B-B14F-4D97-AF65-F5344CB8AC3E}">
        <p14:creationId xmlns:p14="http://schemas.microsoft.com/office/powerpoint/2010/main" val="1994553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829929" y="2095309"/>
            <a:ext cx="3027624" cy="369332"/>
          </a:xfrm>
          <a:prstGeom prst="rect">
            <a:avLst/>
          </a:prstGeom>
          <a:noFill/>
        </p:spPr>
        <p:txBody>
          <a:bodyPr wrap="none" rtlCol="0">
            <a:spAutoFit/>
          </a:bodyPr>
          <a:lstStyle/>
          <a:p>
            <a:r>
              <a:rPr lang="en-US" dirty="0">
                <a:solidFill>
                  <a:srgbClr val="FF0000"/>
                </a:solidFill>
              </a:rPr>
              <a:t>d</a:t>
            </a:r>
            <a:r>
              <a:rPr lang="en-US" dirty="0" smtClean="0">
                <a:solidFill>
                  <a:srgbClr val="FF0000"/>
                </a:solidFill>
              </a:rPr>
              <a:t>ata from </a:t>
            </a:r>
            <a:r>
              <a:rPr lang="en-US" dirty="0" smtClean="0">
                <a:solidFill>
                  <a:srgbClr val="FF0000"/>
                </a:solidFill>
              </a:rPr>
              <a:t>fundamentals alone</a:t>
            </a:r>
            <a:endParaRPr lang="en-US" dirty="0" smtClean="0">
              <a:solidFill>
                <a:srgbClr val="FF0000"/>
              </a:solidFill>
            </a:endParaRPr>
          </a:p>
        </p:txBody>
      </p:sp>
      <p:cxnSp>
        <p:nvCxnSpPr>
          <p:cNvPr id="4" name="Straight Arrow Connector 3"/>
          <p:cNvCxnSpPr/>
          <p:nvPr/>
        </p:nvCxnSpPr>
        <p:spPr>
          <a:xfrm flipH="1">
            <a:off x="7829929" y="2464641"/>
            <a:ext cx="896233" cy="10839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623216" y="4084582"/>
            <a:ext cx="1890582" cy="369332"/>
          </a:xfrm>
          <a:prstGeom prst="rect">
            <a:avLst/>
          </a:prstGeom>
          <a:noFill/>
        </p:spPr>
        <p:txBody>
          <a:bodyPr wrap="none" rtlCol="0">
            <a:spAutoFit/>
          </a:bodyPr>
          <a:lstStyle/>
          <a:p>
            <a:r>
              <a:rPr lang="en-US" dirty="0">
                <a:solidFill>
                  <a:srgbClr val="FF0000"/>
                </a:solidFill>
              </a:rPr>
              <a:t>h</a:t>
            </a:r>
            <a:r>
              <a:rPr lang="en-US" dirty="0" smtClean="0">
                <a:solidFill>
                  <a:srgbClr val="FF0000"/>
                </a:solidFill>
              </a:rPr>
              <a:t>armonic artifacts</a:t>
            </a:r>
          </a:p>
        </p:txBody>
      </p:sp>
      <p:cxnSp>
        <p:nvCxnSpPr>
          <p:cNvPr id="6" name="Straight Arrow Connector 5"/>
          <p:cNvCxnSpPr/>
          <p:nvPr/>
        </p:nvCxnSpPr>
        <p:spPr>
          <a:xfrm flipH="1">
            <a:off x="8563670" y="4450828"/>
            <a:ext cx="840722" cy="69651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553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949912" y="333059"/>
            <a:ext cx="7619906" cy="369332"/>
          </a:xfrm>
          <a:prstGeom prst="rect">
            <a:avLst/>
          </a:prstGeom>
          <a:noFill/>
        </p:spPr>
        <p:txBody>
          <a:bodyPr wrap="none" rtlCol="0">
            <a:spAutoFit/>
          </a:bodyPr>
          <a:lstStyle/>
          <a:p>
            <a:r>
              <a:rPr lang="en-US" dirty="0" smtClean="0">
                <a:solidFill>
                  <a:srgbClr val="FF0000"/>
                </a:solidFill>
              </a:rPr>
              <a:t>Including more harmonics will improve the resolution of the </a:t>
            </a:r>
            <a:r>
              <a:rPr lang="en-US" dirty="0" err="1" smtClean="0">
                <a:solidFill>
                  <a:srgbClr val="FF0000"/>
                </a:solidFill>
              </a:rPr>
              <a:t>deconvoluted</a:t>
            </a:r>
            <a:r>
              <a:rPr lang="en-US" dirty="0" smtClean="0">
                <a:solidFill>
                  <a:srgbClr val="FF0000"/>
                </a:solidFill>
              </a:rPr>
              <a:t> data.</a:t>
            </a:r>
            <a:endParaRPr lang="en-US" dirty="0">
              <a:solidFill>
                <a:srgbClr val="FF0000"/>
              </a:solidFill>
            </a:endParaRPr>
          </a:p>
        </p:txBody>
      </p:sp>
    </p:spTree>
    <p:extLst>
      <p:ext uri="{BB962C8B-B14F-4D97-AF65-F5344CB8AC3E}">
        <p14:creationId xmlns:p14="http://schemas.microsoft.com/office/powerpoint/2010/main" val="3180177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649646" y="3136773"/>
            <a:ext cx="4244945" cy="1200329"/>
          </a:xfrm>
          <a:prstGeom prst="rect">
            <a:avLst/>
          </a:prstGeom>
          <a:noFill/>
        </p:spPr>
        <p:txBody>
          <a:bodyPr wrap="none" rtlCol="0">
            <a:spAutoFit/>
          </a:bodyPr>
          <a:lstStyle/>
          <a:p>
            <a:r>
              <a:rPr lang="en-US" dirty="0" smtClean="0">
                <a:solidFill>
                  <a:srgbClr val="FF0000"/>
                </a:solidFill>
              </a:rPr>
              <a:t>Here, we are going to include 4 harmonics.</a:t>
            </a:r>
          </a:p>
          <a:p>
            <a:r>
              <a:rPr lang="en-US" dirty="0">
                <a:solidFill>
                  <a:srgbClr val="FF0000"/>
                </a:solidFill>
              </a:rPr>
              <a:t> </a:t>
            </a:r>
            <a:r>
              <a:rPr lang="en-US" dirty="0" smtClean="0">
                <a:solidFill>
                  <a:srgbClr val="FF0000"/>
                </a:solidFill>
              </a:rPr>
              <a:t> Generally, include as many as are resolved</a:t>
            </a:r>
          </a:p>
          <a:p>
            <a:r>
              <a:rPr lang="en-US" dirty="0">
                <a:solidFill>
                  <a:srgbClr val="FF0000"/>
                </a:solidFill>
              </a:rPr>
              <a:t> </a:t>
            </a:r>
            <a:r>
              <a:rPr lang="en-US" dirty="0" smtClean="0">
                <a:solidFill>
                  <a:srgbClr val="FF0000"/>
                </a:solidFill>
              </a:rPr>
              <a:t> in your FT spectrum without extreme</a:t>
            </a:r>
          </a:p>
          <a:p>
            <a:r>
              <a:rPr lang="en-US" dirty="0">
                <a:solidFill>
                  <a:srgbClr val="FF0000"/>
                </a:solidFill>
              </a:rPr>
              <a:t> </a:t>
            </a:r>
            <a:r>
              <a:rPr lang="en-US" dirty="0" smtClean="0">
                <a:solidFill>
                  <a:srgbClr val="FF0000"/>
                </a:solidFill>
              </a:rPr>
              <a:t> harmonic overlap.</a:t>
            </a:r>
            <a:endParaRPr lang="en-US" dirty="0">
              <a:solidFill>
                <a:srgbClr val="FF0000"/>
              </a:solidFill>
            </a:endParaRPr>
          </a:p>
        </p:txBody>
      </p:sp>
    </p:spTree>
    <p:extLst>
      <p:ext uri="{BB962C8B-B14F-4D97-AF65-F5344CB8AC3E}">
        <p14:creationId xmlns:p14="http://schemas.microsoft.com/office/powerpoint/2010/main" val="837915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7757260" y="2488863"/>
            <a:ext cx="3672993" cy="1200329"/>
          </a:xfrm>
          <a:prstGeom prst="rect">
            <a:avLst/>
          </a:prstGeom>
          <a:noFill/>
        </p:spPr>
        <p:txBody>
          <a:bodyPr wrap="none" rtlCol="0">
            <a:spAutoFit/>
          </a:bodyPr>
          <a:lstStyle/>
          <a:p>
            <a:r>
              <a:rPr lang="en-US" dirty="0" smtClean="0">
                <a:solidFill>
                  <a:srgbClr val="FF0000"/>
                </a:solidFill>
              </a:rPr>
              <a:t>We now have much better resolution</a:t>
            </a:r>
          </a:p>
          <a:p>
            <a:r>
              <a:rPr lang="en-US" dirty="0">
                <a:solidFill>
                  <a:srgbClr val="FF0000"/>
                </a:solidFill>
              </a:rPr>
              <a:t> </a:t>
            </a:r>
            <a:r>
              <a:rPr lang="en-US" dirty="0" smtClean="0">
                <a:solidFill>
                  <a:srgbClr val="FF0000"/>
                </a:solidFill>
              </a:rPr>
              <a:t> </a:t>
            </a:r>
            <a:r>
              <a:rPr lang="en-US" dirty="0" smtClean="0">
                <a:solidFill>
                  <a:srgbClr val="FF0000"/>
                </a:solidFill>
              </a:rPr>
              <a:t>in the </a:t>
            </a:r>
            <a:r>
              <a:rPr lang="en-US" dirty="0" err="1" smtClean="0">
                <a:solidFill>
                  <a:srgbClr val="FF0000"/>
                </a:solidFill>
              </a:rPr>
              <a:t>deconvolved</a:t>
            </a:r>
            <a:r>
              <a:rPr lang="en-US" dirty="0" smtClean="0">
                <a:solidFill>
                  <a:srgbClr val="FF0000"/>
                </a:solidFill>
              </a:rPr>
              <a:t> spectrum,</a:t>
            </a:r>
          </a:p>
          <a:p>
            <a:r>
              <a:rPr lang="en-US" dirty="0">
                <a:solidFill>
                  <a:srgbClr val="FF0000"/>
                </a:solidFill>
              </a:rPr>
              <a:t> </a:t>
            </a:r>
            <a:r>
              <a:rPr lang="en-US" dirty="0" smtClean="0">
                <a:solidFill>
                  <a:srgbClr val="FF0000"/>
                </a:solidFill>
              </a:rPr>
              <a:t> …BUT we also have some artifacts</a:t>
            </a:r>
          </a:p>
          <a:p>
            <a:r>
              <a:rPr lang="en-US" dirty="0">
                <a:solidFill>
                  <a:srgbClr val="FF0000"/>
                </a:solidFill>
              </a:rPr>
              <a:t> </a:t>
            </a:r>
            <a:r>
              <a:rPr lang="en-US" dirty="0" smtClean="0">
                <a:solidFill>
                  <a:srgbClr val="FF0000"/>
                </a:solidFill>
              </a:rPr>
              <a:t> due to harmonics.</a:t>
            </a:r>
          </a:p>
        </p:txBody>
      </p:sp>
    </p:spTree>
    <p:extLst>
      <p:ext uri="{BB962C8B-B14F-4D97-AF65-F5344CB8AC3E}">
        <p14:creationId xmlns:p14="http://schemas.microsoft.com/office/powerpoint/2010/main" val="867987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059668" y="2416195"/>
            <a:ext cx="3167727" cy="1200329"/>
          </a:xfrm>
          <a:prstGeom prst="rect">
            <a:avLst/>
          </a:prstGeom>
          <a:noFill/>
        </p:spPr>
        <p:txBody>
          <a:bodyPr wrap="none" rtlCol="0">
            <a:spAutoFit/>
          </a:bodyPr>
          <a:lstStyle/>
          <a:p>
            <a:r>
              <a:rPr lang="en-US" dirty="0" smtClean="0">
                <a:solidFill>
                  <a:srgbClr val="FF0000"/>
                </a:solidFill>
              </a:rPr>
              <a:t>Here’s a zoom of our results.</a:t>
            </a:r>
          </a:p>
          <a:p>
            <a:r>
              <a:rPr lang="en-US" dirty="0">
                <a:solidFill>
                  <a:srgbClr val="FF0000"/>
                </a:solidFill>
              </a:rPr>
              <a:t> </a:t>
            </a:r>
            <a:r>
              <a:rPr lang="en-US" dirty="0" smtClean="0">
                <a:solidFill>
                  <a:srgbClr val="FF0000"/>
                </a:solidFill>
              </a:rPr>
              <a:t> It is essentially exactly correct.</a:t>
            </a:r>
          </a:p>
          <a:p>
            <a:r>
              <a:rPr lang="en-US" dirty="0" smtClean="0">
                <a:solidFill>
                  <a:srgbClr val="FF0000"/>
                </a:solidFill>
              </a:rPr>
              <a:t>If you like these results, you can</a:t>
            </a:r>
          </a:p>
          <a:p>
            <a:r>
              <a:rPr lang="en-US" dirty="0">
                <a:solidFill>
                  <a:srgbClr val="FF0000"/>
                </a:solidFill>
              </a:rPr>
              <a:t> </a:t>
            </a:r>
            <a:r>
              <a:rPr lang="en-US" dirty="0" smtClean="0">
                <a:solidFill>
                  <a:srgbClr val="FF0000"/>
                </a:solidFill>
              </a:rPr>
              <a:t> export them.</a:t>
            </a:r>
          </a:p>
        </p:txBody>
      </p:sp>
    </p:spTree>
    <p:extLst>
      <p:ext uri="{BB962C8B-B14F-4D97-AF65-F5344CB8AC3E}">
        <p14:creationId xmlns:p14="http://schemas.microsoft.com/office/powerpoint/2010/main" val="4163591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7347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517498" y="5050394"/>
            <a:ext cx="3048399" cy="646331"/>
          </a:xfrm>
          <a:prstGeom prst="rect">
            <a:avLst/>
          </a:prstGeom>
          <a:noFill/>
        </p:spPr>
        <p:txBody>
          <a:bodyPr wrap="none" rtlCol="0">
            <a:spAutoFit/>
          </a:bodyPr>
          <a:lstStyle/>
          <a:p>
            <a:r>
              <a:rPr lang="en-US" dirty="0" smtClean="0">
                <a:solidFill>
                  <a:srgbClr val="FF0000"/>
                </a:solidFill>
              </a:rPr>
              <a:t>A new folder has been created</a:t>
            </a:r>
          </a:p>
          <a:p>
            <a:r>
              <a:rPr lang="en-US" dirty="0">
                <a:solidFill>
                  <a:srgbClr val="FF0000"/>
                </a:solidFill>
              </a:rPr>
              <a:t> </a:t>
            </a:r>
            <a:r>
              <a:rPr lang="en-US" dirty="0" smtClean="0">
                <a:solidFill>
                  <a:srgbClr val="FF0000"/>
                </a:solidFill>
              </a:rPr>
              <a:t> with all of your results so far.</a:t>
            </a:r>
          </a:p>
        </p:txBody>
      </p:sp>
    </p:spTree>
    <p:extLst>
      <p:ext uri="{BB962C8B-B14F-4D97-AF65-F5344CB8AC3E}">
        <p14:creationId xmlns:p14="http://schemas.microsoft.com/office/powerpoint/2010/main" val="1309526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80"/>
            <a:ext cx="12192000" cy="6858000"/>
          </a:xfrm>
          <a:prstGeom prst="rect">
            <a:avLst/>
          </a:prstGeom>
        </p:spPr>
      </p:pic>
      <p:sp>
        <p:nvSpPr>
          <p:cNvPr id="3" name="TextBox 2"/>
          <p:cNvSpPr txBox="1"/>
          <p:nvPr/>
        </p:nvSpPr>
        <p:spPr>
          <a:xfrm>
            <a:off x="7533203" y="3603100"/>
            <a:ext cx="4369530" cy="1754326"/>
          </a:xfrm>
          <a:prstGeom prst="rect">
            <a:avLst/>
          </a:prstGeom>
          <a:noFill/>
        </p:spPr>
        <p:txBody>
          <a:bodyPr wrap="none" rtlCol="0">
            <a:spAutoFit/>
          </a:bodyPr>
          <a:lstStyle/>
          <a:p>
            <a:r>
              <a:rPr lang="en-US" dirty="0" smtClean="0">
                <a:solidFill>
                  <a:srgbClr val="FF0000"/>
                </a:solidFill>
              </a:rPr>
              <a:t>The results are labeled by </a:t>
            </a:r>
            <a:r>
              <a:rPr lang="en-US" b="1" dirty="0" smtClean="0">
                <a:solidFill>
                  <a:srgbClr val="FF0000"/>
                </a:solidFill>
              </a:rPr>
              <a:t>type:</a:t>
            </a:r>
            <a:endParaRPr lang="en-US" b="1" dirty="0" smtClean="0">
              <a:solidFill>
                <a:srgbClr val="FF0000"/>
              </a:solidFill>
            </a:endParaRPr>
          </a:p>
          <a:p>
            <a:r>
              <a:rPr lang="en-US" dirty="0" smtClean="0">
                <a:solidFill>
                  <a:srgbClr val="FF0000"/>
                </a:solidFill>
              </a:rPr>
              <a:t>“</a:t>
            </a:r>
            <a:r>
              <a:rPr lang="en-US" dirty="0" err="1" smtClean="0">
                <a:solidFill>
                  <a:srgbClr val="FF0000"/>
                </a:solidFill>
              </a:rPr>
              <a:t>ifft</a:t>
            </a:r>
            <a:r>
              <a:rPr lang="en-US" dirty="0" smtClean="0">
                <a:solidFill>
                  <a:srgbClr val="FF0000"/>
                </a:solidFill>
              </a:rPr>
              <a:t>” = inverse Fourier transform data</a:t>
            </a:r>
          </a:p>
          <a:p>
            <a:r>
              <a:rPr lang="en-US" dirty="0">
                <a:solidFill>
                  <a:srgbClr val="FF0000"/>
                </a:solidFill>
              </a:rPr>
              <a:t> </a:t>
            </a:r>
            <a:r>
              <a:rPr lang="en-US" dirty="0" smtClean="0">
                <a:solidFill>
                  <a:srgbClr val="FF0000"/>
                </a:solidFill>
              </a:rPr>
              <a:t>         = charge-state-specific mass spectrum;</a:t>
            </a:r>
          </a:p>
          <a:p>
            <a:r>
              <a:rPr lang="en-US" dirty="0" smtClean="0">
                <a:solidFill>
                  <a:srgbClr val="FF0000"/>
                </a:solidFill>
              </a:rPr>
              <a:t>“</a:t>
            </a:r>
            <a:r>
              <a:rPr lang="en-US" dirty="0" err="1" smtClean="0">
                <a:solidFill>
                  <a:srgbClr val="FF0000"/>
                </a:solidFill>
              </a:rPr>
              <a:t>zerocharge</a:t>
            </a:r>
            <a:r>
              <a:rPr lang="en-US" dirty="0" smtClean="0">
                <a:solidFill>
                  <a:srgbClr val="FF0000"/>
                </a:solidFill>
              </a:rPr>
              <a:t>” = contribution to “zero charge”</a:t>
            </a:r>
          </a:p>
          <a:p>
            <a:r>
              <a:rPr lang="en-US" dirty="0">
                <a:solidFill>
                  <a:srgbClr val="FF0000"/>
                </a:solidFill>
              </a:rPr>
              <a:t> </a:t>
            </a:r>
            <a:r>
              <a:rPr lang="en-US" dirty="0" smtClean="0">
                <a:solidFill>
                  <a:srgbClr val="FF0000"/>
                </a:solidFill>
              </a:rPr>
              <a:t>                       mass </a:t>
            </a:r>
            <a:r>
              <a:rPr lang="en-US" dirty="0" smtClean="0">
                <a:solidFill>
                  <a:srgbClr val="FF0000"/>
                </a:solidFill>
              </a:rPr>
              <a:t>spectrum</a:t>
            </a:r>
            <a:endParaRPr lang="en-US" dirty="0" smtClean="0">
              <a:solidFill>
                <a:srgbClr val="FF0000"/>
              </a:solidFill>
            </a:endParaRPr>
          </a:p>
          <a:p>
            <a:r>
              <a:rPr lang="en-US" dirty="0">
                <a:solidFill>
                  <a:srgbClr val="FF0000"/>
                </a:solidFill>
              </a:rPr>
              <a:t>a</a:t>
            </a:r>
            <a:r>
              <a:rPr lang="en-US" dirty="0" smtClean="0">
                <a:solidFill>
                  <a:srgbClr val="FF0000"/>
                </a:solidFill>
              </a:rPr>
              <a:t>nd by </a:t>
            </a:r>
            <a:r>
              <a:rPr lang="en-US" b="1" dirty="0" smtClean="0">
                <a:solidFill>
                  <a:srgbClr val="FF0000"/>
                </a:solidFill>
              </a:rPr>
              <a:t>charge state</a:t>
            </a:r>
            <a:r>
              <a:rPr lang="en-US" dirty="0" smtClean="0">
                <a:solidFill>
                  <a:srgbClr val="FF0000"/>
                </a:solidFill>
              </a:rPr>
              <a:t> (3,4,5,6,7,8+, here</a:t>
            </a:r>
            <a:r>
              <a:rPr lang="en-US" dirty="0" smtClean="0">
                <a:solidFill>
                  <a:srgbClr val="FF0000"/>
                </a:solidFill>
              </a:rPr>
              <a:t>)</a:t>
            </a:r>
            <a:endParaRPr lang="en-US" dirty="0" smtClean="0">
              <a:solidFill>
                <a:srgbClr val="FF0000"/>
              </a:solidFill>
            </a:endParaRPr>
          </a:p>
        </p:txBody>
      </p:sp>
    </p:spTree>
    <p:extLst>
      <p:ext uri="{BB962C8B-B14F-4D97-AF65-F5344CB8AC3E}">
        <p14:creationId xmlns:p14="http://schemas.microsoft.com/office/powerpoint/2010/main" val="1936460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306166" y="216405"/>
            <a:ext cx="9996834" cy="646331"/>
          </a:xfrm>
          <a:prstGeom prst="rect">
            <a:avLst/>
          </a:prstGeom>
          <a:noFill/>
        </p:spPr>
        <p:txBody>
          <a:bodyPr wrap="square" rtlCol="0">
            <a:spAutoFit/>
          </a:bodyPr>
          <a:lstStyle/>
          <a:p>
            <a:r>
              <a:rPr lang="en-US" dirty="0" smtClean="0">
                <a:solidFill>
                  <a:srgbClr val="FF0000"/>
                </a:solidFill>
              </a:rPr>
              <a:t>But what if you want higher selection capabilities, </a:t>
            </a:r>
            <a:r>
              <a:rPr lang="en-US" dirty="0" smtClean="0">
                <a:solidFill>
                  <a:srgbClr val="FF0000"/>
                </a:solidFill>
              </a:rPr>
              <a:t>e.g., to eliminate harmonic artifacts or exclude a</a:t>
            </a:r>
          </a:p>
          <a:p>
            <a:r>
              <a:rPr lang="en-US" dirty="0">
                <a:solidFill>
                  <a:srgbClr val="FF0000"/>
                </a:solidFill>
              </a:rPr>
              <a:t> </a:t>
            </a:r>
            <a:r>
              <a:rPr lang="en-US" dirty="0" smtClean="0">
                <a:solidFill>
                  <a:srgbClr val="FF0000"/>
                </a:solidFill>
              </a:rPr>
              <a:t> contaminant? Try </a:t>
            </a:r>
            <a:r>
              <a:rPr lang="en-US" dirty="0" err="1" smtClean="0">
                <a:solidFill>
                  <a:srgbClr val="FF0000"/>
                </a:solidFill>
              </a:rPr>
              <a:t>Gábor</a:t>
            </a:r>
            <a:r>
              <a:rPr lang="en-US" dirty="0" smtClean="0">
                <a:solidFill>
                  <a:srgbClr val="FF0000"/>
                </a:solidFill>
              </a:rPr>
              <a:t> Transform (STFT)!</a:t>
            </a:r>
          </a:p>
        </p:txBody>
      </p:sp>
    </p:spTree>
    <p:extLst>
      <p:ext uri="{BB962C8B-B14F-4D97-AF65-F5344CB8AC3E}">
        <p14:creationId xmlns:p14="http://schemas.microsoft.com/office/powerpoint/2010/main" val="1150188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04578" y="1429128"/>
            <a:ext cx="3665812" cy="923330"/>
          </a:xfrm>
          <a:prstGeom prst="rect">
            <a:avLst/>
          </a:prstGeom>
          <a:noFill/>
        </p:spPr>
        <p:txBody>
          <a:bodyPr wrap="none" rtlCol="0">
            <a:spAutoFit/>
          </a:bodyPr>
          <a:lstStyle/>
          <a:p>
            <a:r>
              <a:rPr lang="en-US" dirty="0" smtClean="0">
                <a:solidFill>
                  <a:srgbClr val="FF0000"/>
                </a:solidFill>
              </a:rPr>
              <a:t>Sometimes, you can’t see the peaks</a:t>
            </a:r>
          </a:p>
          <a:p>
            <a:r>
              <a:rPr lang="en-US" dirty="0">
                <a:solidFill>
                  <a:srgbClr val="FF0000"/>
                </a:solidFill>
              </a:rPr>
              <a:t>i</a:t>
            </a:r>
            <a:r>
              <a:rPr lang="en-US" dirty="0" smtClean="0">
                <a:solidFill>
                  <a:srgbClr val="FF0000"/>
                </a:solidFill>
              </a:rPr>
              <a:t>n the Gabor spectrogram right away.</a:t>
            </a:r>
          </a:p>
          <a:p>
            <a:r>
              <a:rPr lang="en-US" dirty="0">
                <a:solidFill>
                  <a:srgbClr val="FF0000"/>
                </a:solidFill>
              </a:rPr>
              <a:t>n</a:t>
            </a:r>
            <a:r>
              <a:rPr lang="en-US" dirty="0" smtClean="0">
                <a:solidFill>
                  <a:srgbClr val="FF0000"/>
                </a:solidFill>
              </a:rPr>
              <a:t>eed to adjust the color scale!</a:t>
            </a:r>
            <a:endParaRPr lang="en-US" dirty="0">
              <a:solidFill>
                <a:srgbClr val="FF0000"/>
              </a:solidFill>
            </a:endParaRPr>
          </a:p>
        </p:txBody>
      </p:sp>
      <p:sp>
        <p:nvSpPr>
          <p:cNvPr id="4" name="TextBox 3"/>
          <p:cNvSpPr txBox="1"/>
          <p:nvPr/>
        </p:nvSpPr>
        <p:spPr>
          <a:xfrm>
            <a:off x="7460535" y="1588011"/>
            <a:ext cx="3437288" cy="1200329"/>
          </a:xfrm>
          <a:prstGeom prst="rect">
            <a:avLst/>
          </a:prstGeom>
          <a:noFill/>
        </p:spPr>
        <p:txBody>
          <a:bodyPr wrap="none" rtlCol="0">
            <a:spAutoFit/>
          </a:bodyPr>
          <a:lstStyle/>
          <a:p>
            <a:r>
              <a:rPr lang="en-US" dirty="0" smtClean="0">
                <a:solidFill>
                  <a:srgbClr val="FF0000"/>
                </a:solidFill>
              </a:rPr>
              <a:t>This is identical to the FT spectrum</a:t>
            </a:r>
          </a:p>
          <a:p>
            <a:r>
              <a:rPr lang="en-US" dirty="0">
                <a:solidFill>
                  <a:srgbClr val="FF0000"/>
                </a:solidFill>
              </a:rPr>
              <a:t>f</a:t>
            </a:r>
            <a:r>
              <a:rPr lang="en-US" dirty="0" smtClean="0">
                <a:solidFill>
                  <a:srgbClr val="FF0000"/>
                </a:solidFill>
              </a:rPr>
              <a:t>rom the Fourier Analysis Tool,</a:t>
            </a:r>
          </a:p>
          <a:p>
            <a:r>
              <a:rPr lang="en-US" dirty="0">
                <a:solidFill>
                  <a:srgbClr val="FF0000"/>
                </a:solidFill>
              </a:rPr>
              <a:t>j</a:t>
            </a:r>
            <a:r>
              <a:rPr lang="en-US" dirty="0" smtClean="0">
                <a:solidFill>
                  <a:srgbClr val="FF0000"/>
                </a:solidFill>
              </a:rPr>
              <a:t>ust turned sideways, because</a:t>
            </a:r>
          </a:p>
          <a:p>
            <a:r>
              <a:rPr lang="en-US" dirty="0">
                <a:solidFill>
                  <a:srgbClr val="FF0000"/>
                </a:solidFill>
              </a:rPr>
              <a:t>f</a:t>
            </a:r>
            <a:r>
              <a:rPr lang="en-US" dirty="0" smtClean="0">
                <a:solidFill>
                  <a:srgbClr val="FF0000"/>
                </a:solidFill>
              </a:rPr>
              <a:t>requency is now our y-axis</a:t>
            </a:r>
            <a:endParaRPr lang="en-US" dirty="0">
              <a:solidFill>
                <a:srgbClr val="FF0000"/>
              </a:solidFill>
            </a:endParaRPr>
          </a:p>
        </p:txBody>
      </p:sp>
      <p:sp>
        <p:nvSpPr>
          <p:cNvPr id="5" name="TextBox 4"/>
          <p:cNvSpPr txBox="1"/>
          <p:nvPr/>
        </p:nvSpPr>
        <p:spPr>
          <a:xfrm>
            <a:off x="3578877" y="3936159"/>
            <a:ext cx="2064989" cy="923330"/>
          </a:xfrm>
          <a:prstGeom prst="rect">
            <a:avLst/>
          </a:prstGeom>
          <a:noFill/>
        </p:spPr>
        <p:txBody>
          <a:bodyPr wrap="none" rtlCol="0">
            <a:spAutoFit/>
          </a:bodyPr>
          <a:lstStyle/>
          <a:p>
            <a:r>
              <a:rPr lang="en-US" dirty="0" smtClean="0">
                <a:solidFill>
                  <a:srgbClr val="FF0000"/>
                </a:solidFill>
              </a:rPr>
              <a:t>This is just the raw</a:t>
            </a:r>
          </a:p>
          <a:p>
            <a:r>
              <a:rPr lang="en-US" dirty="0">
                <a:solidFill>
                  <a:srgbClr val="FF0000"/>
                </a:solidFill>
              </a:rPr>
              <a:t>m</a:t>
            </a:r>
            <a:r>
              <a:rPr lang="en-US" dirty="0" smtClean="0">
                <a:solidFill>
                  <a:srgbClr val="FF0000"/>
                </a:solidFill>
              </a:rPr>
              <a:t>ass </a:t>
            </a:r>
            <a:r>
              <a:rPr lang="en-US" dirty="0" smtClean="0">
                <a:solidFill>
                  <a:srgbClr val="FF0000"/>
                </a:solidFill>
              </a:rPr>
              <a:t>spectrum, and</a:t>
            </a:r>
          </a:p>
          <a:p>
            <a:r>
              <a:rPr lang="en-US" dirty="0">
                <a:solidFill>
                  <a:srgbClr val="FF0000"/>
                </a:solidFill>
              </a:rPr>
              <a:t>i</a:t>
            </a:r>
            <a:r>
              <a:rPr lang="en-US" dirty="0" smtClean="0">
                <a:solidFill>
                  <a:srgbClr val="FF0000"/>
                </a:solidFill>
              </a:rPr>
              <a:t>t will stay here.</a:t>
            </a:r>
            <a:endParaRPr lang="en-US" dirty="0">
              <a:solidFill>
                <a:srgbClr val="FF0000"/>
              </a:solidFill>
            </a:endParaRPr>
          </a:p>
        </p:txBody>
      </p:sp>
      <p:sp>
        <p:nvSpPr>
          <p:cNvPr id="6" name="TextBox 5"/>
          <p:cNvSpPr txBox="1"/>
          <p:nvPr/>
        </p:nvSpPr>
        <p:spPr>
          <a:xfrm>
            <a:off x="8654503" y="3853673"/>
            <a:ext cx="2036007" cy="923330"/>
          </a:xfrm>
          <a:prstGeom prst="rect">
            <a:avLst/>
          </a:prstGeom>
          <a:noFill/>
        </p:spPr>
        <p:txBody>
          <a:bodyPr wrap="none" rtlCol="0">
            <a:spAutoFit/>
          </a:bodyPr>
          <a:lstStyle/>
          <a:p>
            <a:r>
              <a:rPr lang="en-US" dirty="0" smtClean="0">
                <a:solidFill>
                  <a:srgbClr val="FF0000"/>
                </a:solidFill>
              </a:rPr>
              <a:t>This is where our</a:t>
            </a:r>
          </a:p>
          <a:p>
            <a:r>
              <a:rPr lang="en-US" dirty="0" smtClean="0">
                <a:solidFill>
                  <a:srgbClr val="FF0000"/>
                </a:solidFill>
              </a:rPr>
              <a:t>GT results will start</a:t>
            </a:r>
          </a:p>
          <a:p>
            <a:r>
              <a:rPr lang="en-US" dirty="0">
                <a:solidFill>
                  <a:srgbClr val="FF0000"/>
                </a:solidFill>
              </a:rPr>
              <a:t>t</a:t>
            </a:r>
            <a:r>
              <a:rPr lang="en-US" dirty="0" smtClean="0">
                <a:solidFill>
                  <a:srgbClr val="FF0000"/>
                </a:solidFill>
              </a:rPr>
              <a:t>o appear as we go.</a:t>
            </a:r>
            <a:endParaRPr lang="en-US" dirty="0">
              <a:solidFill>
                <a:srgbClr val="FF0000"/>
              </a:solidFill>
            </a:endParaRPr>
          </a:p>
        </p:txBody>
      </p:sp>
    </p:spTree>
    <p:extLst>
      <p:ext uri="{BB962C8B-B14F-4D97-AF65-F5344CB8AC3E}">
        <p14:creationId xmlns:p14="http://schemas.microsoft.com/office/powerpoint/2010/main" val="1640709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1490" y="126134"/>
            <a:ext cx="10469020" cy="646331"/>
          </a:xfrm>
          <a:prstGeom prst="rect">
            <a:avLst/>
          </a:prstGeom>
          <a:noFill/>
        </p:spPr>
        <p:txBody>
          <a:bodyPr wrap="none" rtlCol="0">
            <a:spAutoFit/>
          </a:bodyPr>
          <a:lstStyle/>
          <a:p>
            <a:r>
              <a:rPr lang="en-US" sz="3600" b="1" dirty="0" smtClean="0"/>
              <a:t>Fourier Transform analysis for polydisperse </a:t>
            </a:r>
            <a:r>
              <a:rPr lang="en-US" sz="3600" b="1" dirty="0"/>
              <a:t>Nanodiscs</a:t>
            </a:r>
          </a:p>
        </p:txBody>
      </p:sp>
      <p:sp>
        <p:nvSpPr>
          <p:cNvPr id="5" name="TextBox 4"/>
          <p:cNvSpPr txBox="1"/>
          <p:nvPr/>
        </p:nvSpPr>
        <p:spPr>
          <a:xfrm>
            <a:off x="3090573" y="935797"/>
            <a:ext cx="2069797" cy="461665"/>
          </a:xfrm>
          <a:prstGeom prst="rect">
            <a:avLst/>
          </a:prstGeom>
          <a:noFill/>
        </p:spPr>
        <p:txBody>
          <a:bodyPr wrap="none" rtlCol="0">
            <a:spAutoFit/>
          </a:bodyPr>
          <a:lstStyle/>
          <a:p>
            <a:r>
              <a:rPr lang="en-US" sz="2400" dirty="0"/>
              <a:t>mass spectrum</a:t>
            </a:r>
          </a:p>
        </p:txBody>
      </p:sp>
      <p:sp>
        <p:nvSpPr>
          <p:cNvPr id="6" name="TextBox 5"/>
          <p:cNvSpPr txBox="1"/>
          <p:nvPr/>
        </p:nvSpPr>
        <p:spPr>
          <a:xfrm>
            <a:off x="7235146" y="935798"/>
            <a:ext cx="2336473" cy="461665"/>
          </a:xfrm>
          <a:prstGeom prst="rect">
            <a:avLst/>
          </a:prstGeom>
          <a:noFill/>
        </p:spPr>
        <p:txBody>
          <a:bodyPr wrap="none" rtlCol="0">
            <a:spAutoFit/>
          </a:bodyPr>
          <a:lstStyle/>
          <a:p>
            <a:r>
              <a:rPr lang="en-US" sz="2400" dirty="0"/>
              <a:t>Fourier spectrum</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697" y="1560794"/>
            <a:ext cx="8368606" cy="3439370"/>
          </a:xfrm>
          <a:prstGeom prst="rect">
            <a:avLst/>
          </a:prstGeom>
        </p:spPr>
      </p:pic>
      <p:sp>
        <p:nvSpPr>
          <p:cNvPr id="13" name="TextBox 12"/>
          <p:cNvSpPr txBox="1"/>
          <p:nvPr/>
        </p:nvSpPr>
        <p:spPr>
          <a:xfrm>
            <a:off x="2106530" y="5311037"/>
            <a:ext cx="7845610" cy="954107"/>
          </a:xfrm>
          <a:prstGeom prst="rect">
            <a:avLst/>
          </a:prstGeom>
          <a:noFill/>
        </p:spPr>
        <p:txBody>
          <a:bodyPr wrap="none" rtlCol="0">
            <a:spAutoFit/>
          </a:bodyPr>
          <a:lstStyle/>
          <a:p>
            <a:pPr algn="ctr"/>
            <a:r>
              <a:rPr lang="en-US" sz="2800" dirty="0"/>
              <a:t>Fourier duality:</a:t>
            </a:r>
          </a:p>
          <a:p>
            <a:pPr algn="ctr"/>
            <a:r>
              <a:rPr lang="en-US" sz="2800" dirty="0"/>
              <a:t>“ugly” mass spectra often yield clean Fourier spectra</a:t>
            </a:r>
          </a:p>
        </p:txBody>
      </p:sp>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544" t="28753" r="59486" b="35385"/>
          <a:stretch/>
        </p:blipFill>
        <p:spPr>
          <a:xfrm>
            <a:off x="2312346" y="1560795"/>
            <a:ext cx="1130951" cy="596097"/>
          </a:xfrm>
          <a:prstGeom prst="rect">
            <a:avLst/>
          </a:prstGeom>
        </p:spPr>
      </p:pic>
      <p:sp>
        <p:nvSpPr>
          <p:cNvPr id="16" name="TextBox 15"/>
          <p:cNvSpPr txBox="1"/>
          <p:nvPr/>
        </p:nvSpPr>
        <p:spPr>
          <a:xfrm>
            <a:off x="3997891" y="4849372"/>
            <a:ext cx="668773" cy="461665"/>
          </a:xfrm>
          <a:prstGeom prst="rect">
            <a:avLst/>
          </a:prstGeom>
          <a:noFill/>
        </p:spPr>
        <p:txBody>
          <a:bodyPr wrap="none" rtlCol="0">
            <a:spAutoFit/>
          </a:bodyPr>
          <a:lstStyle/>
          <a:p>
            <a:r>
              <a:rPr lang="en-US" sz="2400" i="1" dirty="0"/>
              <a:t>m</a:t>
            </a:r>
            <a:r>
              <a:rPr lang="en-US" sz="2400" dirty="0"/>
              <a:t>/</a:t>
            </a:r>
            <a:r>
              <a:rPr lang="en-US" sz="2400" i="1" dirty="0"/>
              <a:t>z</a:t>
            </a:r>
          </a:p>
        </p:txBody>
      </p:sp>
      <p:sp>
        <p:nvSpPr>
          <p:cNvPr id="18" name="TextBox 17"/>
          <p:cNvSpPr txBox="1"/>
          <p:nvPr/>
        </p:nvSpPr>
        <p:spPr>
          <a:xfrm>
            <a:off x="7068144" y="4849372"/>
            <a:ext cx="2670475" cy="461665"/>
          </a:xfrm>
          <a:prstGeom prst="rect">
            <a:avLst/>
          </a:prstGeom>
          <a:noFill/>
        </p:spPr>
        <p:txBody>
          <a:bodyPr wrap="none" rtlCol="0">
            <a:spAutoFit/>
          </a:bodyPr>
          <a:lstStyle/>
          <a:p>
            <a:r>
              <a:rPr lang="en-US" sz="2400" dirty="0"/>
              <a:t>“frequency”,</a:t>
            </a:r>
            <a:r>
              <a:rPr lang="en-US" sz="2400" i="1" dirty="0"/>
              <a:t> z</a:t>
            </a:r>
            <a:r>
              <a:rPr lang="en-US" sz="2400" dirty="0"/>
              <a:t>/(</a:t>
            </a:r>
            <a:r>
              <a:rPr lang="el-GR" sz="2400" dirty="0"/>
              <a:t>Δ</a:t>
            </a:r>
            <a:r>
              <a:rPr lang="en-US" sz="2400" i="1" dirty="0"/>
              <a:t>m</a:t>
            </a:r>
            <a:r>
              <a:rPr lang="en-US" sz="2400" dirty="0"/>
              <a:t>)</a:t>
            </a:r>
          </a:p>
        </p:txBody>
      </p:sp>
      <p:sp>
        <p:nvSpPr>
          <p:cNvPr id="3" name="TextBox 2"/>
          <p:cNvSpPr txBox="1"/>
          <p:nvPr/>
        </p:nvSpPr>
        <p:spPr>
          <a:xfrm>
            <a:off x="4425461" y="1708335"/>
            <a:ext cx="1499641" cy="400110"/>
          </a:xfrm>
          <a:prstGeom prst="rect">
            <a:avLst/>
          </a:prstGeom>
          <a:noFill/>
        </p:spPr>
        <p:txBody>
          <a:bodyPr wrap="none" rtlCol="0">
            <a:spAutoFit/>
          </a:bodyPr>
          <a:lstStyle/>
          <a:p>
            <a:r>
              <a:rPr lang="en-US" sz="2000" dirty="0" err="1" smtClean="0"/>
              <a:t>Synapt</a:t>
            </a:r>
            <a:r>
              <a:rPr lang="en-US" sz="2000" dirty="0" smtClean="0"/>
              <a:t> G2-S</a:t>
            </a:r>
            <a:r>
              <a:rPr lang="en-US" sz="2000" i="1" dirty="0" smtClean="0"/>
              <a:t>i</a:t>
            </a:r>
            <a:endParaRPr lang="en-US" sz="2000" i="1" dirty="0"/>
          </a:p>
        </p:txBody>
      </p:sp>
    </p:spTree>
    <p:extLst>
      <p:ext uri="{BB962C8B-B14F-4D97-AF65-F5344CB8AC3E}">
        <p14:creationId xmlns:p14="http://schemas.microsoft.com/office/powerpoint/2010/main" val="2723395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1715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8656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930925" y="1544185"/>
            <a:ext cx="3024867" cy="1200329"/>
          </a:xfrm>
          <a:prstGeom prst="rect">
            <a:avLst/>
          </a:prstGeom>
          <a:noFill/>
        </p:spPr>
        <p:txBody>
          <a:bodyPr wrap="none" rtlCol="0">
            <a:spAutoFit/>
          </a:bodyPr>
          <a:lstStyle/>
          <a:p>
            <a:r>
              <a:rPr lang="en-US" dirty="0" smtClean="0">
                <a:solidFill>
                  <a:srgbClr val="FF0000"/>
                </a:solidFill>
              </a:rPr>
              <a:t>There they are! Note that</a:t>
            </a:r>
          </a:p>
          <a:p>
            <a:r>
              <a:rPr lang="en-US" dirty="0">
                <a:solidFill>
                  <a:srgbClr val="FF0000"/>
                </a:solidFill>
              </a:rPr>
              <a:t>t</a:t>
            </a:r>
            <a:r>
              <a:rPr lang="en-US" dirty="0" smtClean="0">
                <a:solidFill>
                  <a:srgbClr val="FF0000"/>
                </a:solidFill>
              </a:rPr>
              <a:t>he upper peaks are</a:t>
            </a:r>
          </a:p>
          <a:p>
            <a:r>
              <a:rPr lang="en-US" dirty="0">
                <a:solidFill>
                  <a:srgbClr val="FF0000"/>
                </a:solidFill>
              </a:rPr>
              <a:t>j</a:t>
            </a:r>
            <a:r>
              <a:rPr lang="en-US" dirty="0" smtClean="0">
                <a:solidFill>
                  <a:srgbClr val="FF0000"/>
                </a:solidFill>
              </a:rPr>
              <a:t>ust a reflection of the bottom</a:t>
            </a:r>
          </a:p>
          <a:p>
            <a:r>
              <a:rPr lang="en-US" dirty="0">
                <a:solidFill>
                  <a:srgbClr val="FF0000"/>
                </a:solidFill>
              </a:rPr>
              <a:t>p</a:t>
            </a:r>
            <a:r>
              <a:rPr lang="en-US" dirty="0" smtClean="0">
                <a:solidFill>
                  <a:srgbClr val="FF0000"/>
                </a:solidFill>
              </a:rPr>
              <a:t>eaks (you can ignore them).</a:t>
            </a:r>
            <a:endParaRPr lang="en-US" dirty="0">
              <a:solidFill>
                <a:srgbClr val="FF0000"/>
              </a:solidFill>
            </a:endParaRPr>
          </a:p>
        </p:txBody>
      </p:sp>
      <p:cxnSp>
        <p:nvCxnSpPr>
          <p:cNvPr id="5" name="Straight Arrow Connector 4"/>
          <p:cNvCxnSpPr/>
          <p:nvPr/>
        </p:nvCxnSpPr>
        <p:spPr>
          <a:xfrm flipH="1" flipV="1">
            <a:off x="2725034" y="1610798"/>
            <a:ext cx="205891" cy="3996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700810" y="2217017"/>
            <a:ext cx="254337" cy="4777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090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178572" y="3986897"/>
            <a:ext cx="2025683" cy="923330"/>
          </a:xfrm>
          <a:prstGeom prst="rect">
            <a:avLst/>
          </a:prstGeom>
          <a:noFill/>
        </p:spPr>
        <p:txBody>
          <a:bodyPr wrap="none" rtlCol="0">
            <a:spAutoFit/>
          </a:bodyPr>
          <a:lstStyle/>
          <a:p>
            <a:r>
              <a:rPr lang="en-US" dirty="0" smtClean="0">
                <a:solidFill>
                  <a:srgbClr val="FF0000"/>
                </a:solidFill>
              </a:rPr>
              <a:t>Changing color max</a:t>
            </a:r>
          </a:p>
          <a:p>
            <a:r>
              <a:rPr lang="en-US" dirty="0">
                <a:solidFill>
                  <a:srgbClr val="FF0000"/>
                </a:solidFill>
              </a:rPr>
              <a:t> </a:t>
            </a:r>
            <a:r>
              <a:rPr lang="en-US" dirty="0" smtClean="0">
                <a:solidFill>
                  <a:srgbClr val="FF0000"/>
                </a:solidFill>
              </a:rPr>
              <a:t> may make peaks</a:t>
            </a:r>
          </a:p>
          <a:p>
            <a:r>
              <a:rPr lang="en-US" dirty="0">
                <a:solidFill>
                  <a:srgbClr val="FF0000"/>
                </a:solidFill>
              </a:rPr>
              <a:t> </a:t>
            </a:r>
            <a:r>
              <a:rPr lang="en-US" dirty="0" smtClean="0">
                <a:solidFill>
                  <a:srgbClr val="FF0000"/>
                </a:solidFill>
              </a:rPr>
              <a:t> easier to see.</a:t>
            </a:r>
            <a:endParaRPr lang="en-US" dirty="0">
              <a:solidFill>
                <a:srgbClr val="FF0000"/>
              </a:solidFill>
            </a:endParaRPr>
          </a:p>
        </p:txBody>
      </p:sp>
    </p:spTree>
    <p:extLst>
      <p:ext uri="{BB962C8B-B14F-4D97-AF65-F5344CB8AC3E}">
        <p14:creationId xmlns:p14="http://schemas.microsoft.com/office/powerpoint/2010/main" val="454936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360241" y="3968730"/>
            <a:ext cx="1738361" cy="923330"/>
          </a:xfrm>
          <a:prstGeom prst="rect">
            <a:avLst/>
          </a:prstGeom>
          <a:noFill/>
        </p:spPr>
        <p:txBody>
          <a:bodyPr wrap="none" rtlCol="0">
            <a:spAutoFit/>
          </a:bodyPr>
          <a:lstStyle/>
          <a:p>
            <a:r>
              <a:rPr lang="en-US" dirty="0" smtClean="0">
                <a:solidFill>
                  <a:srgbClr val="FF0000"/>
                </a:solidFill>
              </a:rPr>
              <a:t>Let’s also try</a:t>
            </a:r>
          </a:p>
          <a:p>
            <a:r>
              <a:rPr lang="en-US" dirty="0">
                <a:solidFill>
                  <a:srgbClr val="FF0000"/>
                </a:solidFill>
              </a:rPr>
              <a:t> </a:t>
            </a:r>
            <a:r>
              <a:rPr lang="en-US" dirty="0" smtClean="0">
                <a:solidFill>
                  <a:srgbClr val="FF0000"/>
                </a:solidFill>
              </a:rPr>
              <a:t> changing the</a:t>
            </a:r>
          </a:p>
          <a:p>
            <a:r>
              <a:rPr lang="en-US" dirty="0">
                <a:solidFill>
                  <a:srgbClr val="FF0000"/>
                </a:solidFill>
              </a:rPr>
              <a:t> </a:t>
            </a:r>
            <a:r>
              <a:rPr lang="en-US" dirty="0" smtClean="0">
                <a:solidFill>
                  <a:srgbClr val="FF0000"/>
                </a:solidFill>
              </a:rPr>
              <a:t> </a:t>
            </a:r>
            <a:r>
              <a:rPr lang="en-US" dirty="0" err="1" smtClean="0">
                <a:solidFill>
                  <a:srgbClr val="FF0000"/>
                </a:solidFill>
              </a:rPr>
              <a:t>freq</a:t>
            </a:r>
            <a:r>
              <a:rPr lang="en-US" dirty="0" smtClean="0">
                <a:solidFill>
                  <a:srgbClr val="FF0000"/>
                </a:solidFill>
              </a:rPr>
              <a:t> resolution.</a:t>
            </a:r>
            <a:endParaRPr lang="en-US" dirty="0">
              <a:solidFill>
                <a:srgbClr val="FF0000"/>
              </a:solidFill>
            </a:endParaRPr>
          </a:p>
        </p:txBody>
      </p:sp>
    </p:spTree>
    <p:extLst>
      <p:ext uri="{BB962C8B-B14F-4D97-AF65-F5344CB8AC3E}">
        <p14:creationId xmlns:p14="http://schemas.microsoft.com/office/powerpoint/2010/main" val="3479055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17675" y="363338"/>
            <a:ext cx="11045331" cy="646331"/>
          </a:xfrm>
          <a:prstGeom prst="rect">
            <a:avLst/>
          </a:prstGeom>
          <a:noFill/>
        </p:spPr>
        <p:txBody>
          <a:bodyPr wrap="none" rtlCol="0">
            <a:spAutoFit/>
          </a:bodyPr>
          <a:lstStyle/>
          <a:p>
            <a:r>
              <a:rPr lang="en-US" dirty="0" smtClean="0">
                <a:solidFill>
                  <a:srgbClr val="FF0000"/>
                </a:solidFill>
              </a:rPr>
              <a:t>Now that we like what we see, we can zoom in to the region of interest (use the magnifying glass!</a:t>
            </a:r>
          </a:p>
          <a:p>
            <a:r>
              <a:rPr lang="en-US" dirty="0">
                <a:solidFill>
                  <a:srgbClr val="FF0000"/>
                </a:solidFill>
              </a:rPr>
              <a:t> </a:t>
            </a:r>
            <a:r>
              <a:rPr lang="en-US" dirty="0" smtClean="0">
                <a:solidFill>
                  <a:srgbClr val="FF0000"/>
                </a:solidFill>
              </a:rPr>
              <a:t> you can always undo your zoom by pressing the </a:t>
            </a:r>
            <a:r>
              <a:rPr lang="en-US" dirty="0" smtClean="0">
                <a:solidFill>
                  <a:srgbClr val="FF0000"/>
                </a:solidFill>
                <a:sym typeface="Wingdings" panose="05000000000000000000" pitchFamily="2" charset="2"/>
              </a:rPr>
              <a:t> arrow or go back to the original zoom with the “home” button</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1421735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150570" y="442062"/>
            <a:ext cx="8638968" cy="369332"/>
          </a:xfrm>
          <a:prstGeom prst="rect">
            <a:avLst/>
          </a:prstGeom>
          <a:noFill/>
        </p:spPr>
        <p:txBody>
          <a:bodyPr wrap="none" rtlCol="0">
            <a:spAutoFit/>
          </a:bodyPr>
          <a:lstStyle/>
          <a:p>
            <a:r>
              <a:rPr lang="en-US" dirty="0" smtClean="0">
                <a:solidFill>
                  <a:srgbClr val="FF0000"/>
                </a:solidFill>
              </a:rPr>
              <a:t>We are ready to ANALYZE the data. You need to UNCLICK the magnifying glass button first!</a:t>
            </a:r>
            <a:endParaRPr lang="en-US" dirty="0">
              <a:solidFill>
                <a:srgbClr val="FF0000"/>
              </a:solidFill>
            </a:endParaRPr>
          </a:p>
        </p:txBody>
      </p:sp>
      <p:cxnSp>
        <p:nvCxnSpPr>
          <p:cNvPr id="8" name="Straight Arrow Connector 7"/>
          <p:cNvCxnSpPr/>
          <p:nvPr/>
        </p:nvCxnSpPr>
        <p:spPr>
          <a:xfrm flipH="1">
            <a:off x="1083958" y="6007184"/>
            <a:ext cx="551062" cy="3330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059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17675" y="363338"/>
            <a:ext cx="10799751" cy="646331"/>
          </a:xfrm>
          <a:prstGeom prst="rect">
            <a:avLst/>
          </a:prstGeom>
          <a:noFill/>
        </p:spPr>
        <p:txBody>
          <a:bodyPr wrap="none" rtlCol="0">
            <a:spAutoFit/>
          </a:bodyPr>
          <a:lstStyle/>
          <a:p>
            <a:r>
              <a:rPr lang="en-US" dirty="0" smtClean="0">
                <a:solidFill>
                  <a:srgbClr val="FF0000"/>
                </a:solidFill>
              </a:rPr>
              <a:t>Left-click and drag to draw a box around a fundamental you want to analyze. If you want to modify your box, click</a:t>
            </a:r>
          </a:p>
          <a:p>
            <a:r>
              <a:rPr lang="en-US" dirty="0">
                <a:solidFill>
                  <a:srgbClr val="FF0000"/>
                </a:solidFill>
              </a:rPr>
              <a:t> </a:t>
            </a:r>
            <a:r>
              <a:rPr lang="en-US" dirty="0" smtClean="0">
                <a:solidFill>
                  <a:srgbClr val="FF0000"/>
                </a:solidFill>
              </a:rPr>
              <a:t> and drag the corners until you are happy with it. Once done, hit Ctrl-E to add it to the developing spectrum.</a:t>
            </a:r>
            <a:endParaRPr lang="en-US" dirty="0">
              <a:solidFill>
                <a:srgbClr val="FF0000"/>
              </a:solidFill>
            </a:endParaRPr>
          </a:p>
        </p:txBody>
      </p:sp>
    </p:spTree>
    <p:extLst>
      <p:ext uri="{BB962C8B-B14F-4D97-AF65-F5344CB8AC3E}">
        <p14:creationId xmlns:p14="http://schemas.microsoft.com/office/powerpoint/2010/main" val="1112424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17675" y="363338"/>
            <a:ext cx="11215121" cy="646331"/>
          </a:xfrm>
          <a:prstGeom prst="rect">
            <a:avLst/>
          </a:prstGeom>
          <a:noFill/>
        </p:spPr>
        <p:txBody>
          <a:bodyPr wrap="none" rtlCol="0">
            <a:spAutoFit/>
          </a:bodyPr>
          <a:lstStyle/>
          <a:p>
            <a:r>
              <a:rPr lang="en-US" dirty="0" smtClean="0">
                <a:solidFill>
                  <a:srgbClr val="FF0000"/>
                </a:solidFill>
              </a:rPr>
              <a:t>If you are ready to move on to the next charge state, hit Ctrl-S to save your work. The box will acquire a thicker border</a:t>
            </a:r>
          </a:p>
          <a:p>
            <a:r>
              <a:rPr lang="en-US" dirty="0">
                <a:solidFill>
                  <a:srgbClr val="FF0000"/>
                </a:solidFill>
              </a:rPr>
              <a:t> </a:t>
            </a:r>
            <a:r>
              <a:rPr lang="en-US" dirty="0" smtClean="0">
                <a:solidFill>
                  <a:srgbClr val="FF0000"/>
                </a:solidFill>
              </a:rPr>
              <a:t> when you have done this.</a:t>
            </a:r>
            <a:endParaRPr lang="en-US" dirty="0">
              <a:solidFill>
                <a:srgbClr val="FF0000"/>
              </a:solidFill>
            </a:endParaRPr>
          </a:p>
        </p:txBody>
      </p:sp>
      <p:sp>
        <p:nvSpPr>
          <p:cNvPr id="4" name="TextBox 3"/>
          <p:cNvSpPr txBox="1"/>
          <p:nvPr/>
        </p:nvSpPr>
        <p:spPr>
          <a:xfrm>
            <a:off x="8732218" y="3807506"/>
            <a:ext cx="2054858" cy="1200329"/>
          </a:xfrm>
          <a:prstGeom prst="rect">
            <a:avLst/>
          </a:prstGeom>
          <a:noFill/>
        </p:spPr>
        <p:txBody>
          <a:bodyPr wrap="none" rtlCol="0">
            <a:spAutoFit/>
          </a:bodyPr>
          <a:lstStyle/>
          <a:p>
            <a:r>
              <a:rPr lang="en-US" dirty="0" smtClean="0">
                <a:solidFill>
                  <a:srgbClr val="FF0000"/>
                </a:solidFill>
              </a:rPr>
              <a:t>Down here, you can</a:t>
            </a:r>
          </a:p>
          <a:p>
            <a:r>
              <a:rPr lang="en-US" dirty="0">
                <a:solidFill>
                  <a:srgbClr val="FF0000"/>
                </a:solidFill>
              </a:rPr>
              <a:t>a</a:t>
            </a:r>
            <a:r>
              <a:rPr lang="en-US" dirty="0" smtClean="0">
                <a:solidFill>
                  <a:srgbClr val="FF0000"/>
                </a:solidFill>
              </a:rPr>
              <a:t>lready see your</a:t>
            </a:r>
          </a:p>
          <a:p>
            <a:r>
              <a:rPr lang="en-US" dirty="0">
                <a:solidFill>
                  <a:srgbClr val="FF0000"/>
                </a:solidFill>
              </a:rPr>
              <a:t>r</a:t>
            </a:r>
            <a:r>
              <a:rPr lang="en-US" dirty="0" smtClean="0">
                <a:solidFill>
                  <a:srgbClr val="FF0000"/>
                </a:solidFill>
              </a:rPr>
              <a:t>econstruction</a:t>
            </a:r>
          </a:p>
          <a:p>
            <a:r>
              <a:rPr lang="en-US" dirty="0" smtClean="0">
                <a:solidFill>
                  <a:srgbClr val="FF0000"/>
                </a:solidFill>
              </a:rPr>
              <a:t>“developing”.</a:t>
            </a:r>
            <a:endParaRPr lang="en-US" dirty="0">
              <a:solidFill>
                <a:srgbClr val="FF0000"/>
              </a:solidFill>
            </a:endParaRPr>
          </a:p>
        </p:txBody>
      </p:sp>
    </p:spTree>
    <p:extLst>
      <p:ext uri="{BB962C8B-B14F-4D97-AF65-F5344CB8AC3E}">
        <p14:creationId xmlns:p14="http://schemas.microsoft.com/office/powerpoint/2010/main" val="2422847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47132" y="1143029"/>
            <a:ext cx="4019818" cy="923330"/>
          </a:xfrm>
          <a:prstGeom prst="rect">
            <a:avLst/>
          </a:prstGeom>
          <a:noFill/>
        </p:spPr>
        <p:txBody>
          <a:bodyPr wrap="none" rtlCol="0">
            <a:spAutoFit/>
          </a:bodyPr>
          <a:lstStyle/>
          <a:p>
            <a:r>
              <a:rPr lang="en-US" dirty="0" smtClean="0">
                <a:solidFill>
                  <a:srgbClr val="FF0000"/>
                </a:solidFill>
              </a:rPr>
              <a:t>Here, I’ve selected and saved each of the</a:t>
            </a:r>
          </a:p>
          <a:p>
            <a:r>
              <a:rPr lang="en-US" dirty="0">
                <a:solidFill>
                  <a:srgbClr val="FF0000"/>
                </a:solidFill>
              </a:rPr>
              <a:t> </a:t>
            </a:r>
            <a:r>
              <a:rPr lang="en-US" dirty="0" smtClean="0">
                <a:solidFill>
                  <a:srgbClr val="FF0000"/>
                </a:solidFill>
              </a:rPr>
              <a:t> fundamentals. Note how the 3/4+</a:t>
            </a:r>
          </a:p>
          <a:p>
            <a:r>
              <a:rPr lang="en-US" dirty="0">
                <a:solidFill>
                  <a:srgbClr val="FF0000"/>
                </a:solidFill>
              </a:rPr>
              <a:t>  </a:t>
            </a:r>
            <a:r>
              <a:rPr lang="en-US" dirty="0" smtClean="0">
                <a:solidFill>
                  <a:srgbClr val="FF0000"/>
                </a:solidFill>
              </a:rPr>
              <a:t>peaks don’t overlap with 6/8+ at all!</a:t>
            </a:r>
            <a:endParaRPr lang="en-US" dirty="0">
              <a:solidFill>
                <a:srgbClr val="FF0000"/>
              </a:solidFill>
            </a:endParaRPr>
          </a:p>
        </p:txBody>
      </p:sp>
    </p:spTree>
    <p:extLst>
      <p:ext uri="{BB962C8B-B14F-4D97-AF65-F5344CB8AC3E}">
        <p14:creationId xmlns:p14="http://schemas.microsoft.com/office/powerpoint/2010/main" val="4005194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116" y="1747507"/>
            <a:ext cx="8138176" cy="3638558"/>
          </a:xfrm>
          <a:prstGeom prst="rect">
            <a:avLst/>
          </a:prstGeom>
        </p:spPr>
      </p:pic>
      <p:sp>
        <p:nvSpPr>
          <p:cNvPr id="5" name="TextBox 4"/>
          <p:cNvSpPr txBox="1"/>
          <p:nvPr/>
        </p:nvSpPr>
        <p:spPr>
          <a:xfrm>
            <a:off x="3090573" y="854378"/>
            <a:ext cx="2069797" cy="461665"/>
          </a:xfrm>
          <a:prstGeom prst="rect">
            <a:avLst/>
          </a:prstGeom>
          <a:noFill/>
        </p:spPr>
        <p:txBody>
          <a:bodyPr wrap="none" rtlCol="0">
            <a:spAutoFit/>
          </a:bodyPr>
          <a:lstStyle/>
          <a:p>
            <a:r>
              <a:rPr lang="en-US" sz="2400" dirty="0"/>
              <a:t>mass spectrum</a:t>
            </a:r>
          </a:p>
        </p:txBody>
      </p:sp>
      <p:sp>
        <p:nvSpPr>
          <p:cNvPr id="6" name="TextBox 5"/>
          <p:cNvSpPr txBox="1"/>
          <p:nvPr/>
        </p:nvSpPr>
        <p:spPr>
          <a:xfrm>
            <a:off x="7235146" y="854379"/>
            <a:ext cx="2336473" cy="461665"/>
          </a:xfrm>
          <a:prstGeom prst="rect">
            <a:avLst/>
          </a:prstGeom>
          <a:noFill/>
        </p:spPr>
        <p:txBody>
          <a:bodyPr wrap="none" rtlCol="0">
            <a:spAutoFit/>
          </a:bodyPr>
          <a:lstStyle/>
          <a:p>
            <a:r>
              <a:rPr lang="en-US" sz="2400" dirty="0"/>
              <a:t>Fourier spectrum</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544" t="28753" r="59486" b="35385"/>
          <a:stretch/>
        </p:blipFill>
        <p:spPr>
          <a:xfrm>
            <a:off x="2312346" y="1698581"/>
            <a:ext cx="1130951" cy="596097"/>
          </a:xfrm>
          <a:prstGeom prst="rect">
            <a:avLst/>
          </a:prstGeom>
        </p:spPr>
      </p:pic>
      <p:sp>
        <p:nvSpPr>
          <p:cNvPr id="28" name="TextBox 27"/>
          <p:cNvSpPr txBox="1"/>
          <p:nvPr/>
        </p:nvSpPr>
        <p:spPr>
          <a:xfrm>
            <a:off x="3997891" y="5087366"/>
            <a:ext cx="668773" cy="461665"/>
          </a:xfrm>
          <a:prstGeom prst="rect">
            <a:avLst/>
          </a:prstGeom>
          <a:solidFill>
            <a:schemeClr val="bg1"/>
          </a:solidFill>
        </p:spPr>
        <p:txBody>
          <a:bodyPr wrap="none" rtlCol="0">
            <a:spAutoFit/>
          </a:bodyPr>
          <a:lstStyle/>
          <a:p>
            <a:r>
              <a:rPr lang="en-US" sz="2400" i="1" dirty="0"/>
              <a:t>m</a:t>
            </a:r>
            <a:r>
              <a:rPr lang="en-US" sz="2400" dirty="0"/>
              <a:t>/</a:t>
            </a:r>
            <a:r>
              <a:rPr lang="en-US" sz="2400" i="1" dirty="0"/>
              <a:t>z</a:t>
            </a:r>
          </a:p>
        </p:txBody>
      </p:sp>
      <p:sp>
        <p:nvSpPr>
          <p:cNvPr id="29" name="TextBox 28"/>
          <p:cNvSpPr txBox="1"/>
          <p:nvPr/>
        </p:nvSpPr>
        <p:spPr>
          <a:xfrm>
            <a:off x="7068144" y="5087366"/>
            <a:ext cx="2670475" cy="461665"/>
          </a:xfrm>
          <a:prstGeom prst="rect">
            <a:avLst/>
          </a:prstGeom>
          <a:solidFill>
            <a:schemeClr val="bg1"/>
          </a:solidFill>
        </p:spPr>
        <p:txBody>
          <a:bodyPr wrap="none" rtlCol="0">
            <a:spAutoFit/>
          </a:bodyPr>
          <a:lstStyle/>
          <a:p>
            <a:r>
              <a:rPr lang="en-US" sz="2400" dirty="0"/>
              <a:t>“frequency”,</a:t>
            </a:r>
            <a:r>
              <a:rPr lang="en-US" sz="2400" i="1" dirty="0"/>
              <a:t> z</a:t>
            </a:r>
            <a:r>
              <a:rPr lang="en-US" sz="2400" dirty="0"/>
              <a:t>/(</a:t>
            </a:r>
            <a:r>
              <a:rPr lang="el-GR" sz="2400" dirty="0"/>
              <a:t>Δ</a:t>
            </a:r>
            <a:r>
              <a:rPr lang="en-US" sz="2400" i="1" dirty="0"/>
              <a:t>m</a:t>
            </a:r>
            <a:r>
              <a:rPr lang="en-US" sz="2400" dirty="0"/>
              <a:t>)</a:t>
            </a:r>
          </a:p>
        </p:txBody>
      </p:sp>
      <p:sp>
        <p:nvSpPr>
          <p:cNvPr id="4" name="TextBox 3"/>
          <p:cNvSpPr txBox="1"/>
          <p:nvPr/>
        </p:nvSpPr>
        <p:spPr>
          <a:xfrm>
            <a:off x="1236146" y="5619805"/>
            <a:ext cx="9719713" cy="1077218"/>
          </a:xfrm>
          <a:prstGeom prst="rect">
            <a:avLst/>
          </a:prstGeom>
          <a:noFill/>
        </p:spPr>
        <p:txBody>
          <a:bodyPr wrap="none" rtlCol="0">
            <a:spAutoFit/>
          </a:bodyPr>
          <a:lstStyle/>
          <a:p>
            <a:pPr algn="ctr"/>
            <a:r>
              <a:rPr lang="en-US" sz="3200" dirty="0"/>
              <a:t>Fourier peak spacing = 1/lipid mass,</a:t>
            </a:r>
          </a:p>
          <a:p>
            <a:pPr algn="ctr"/>
            <a:r>
              <a:rPr lang="en-US" sz="3200" dirty="0"/>
              <a:t>now </a:t>
            </a:r>
            <a:r>
              <a:rPr lang="en-US" sz="3200" b="1" dirty="0"/>
              <a:t>charge states</a:t>
            </a:r>
            <a:r>
              <a:rPr lang="en-US" sz="3200" dirty="0"/>
              <a:t> can be </a:t>
            </a:r>
            <a:r>
              <a:rPr lang="en-US" sz="3200" dirty="0" smtClean="0"/>
              <a:t>easily (automatically!) </a:t>
            </a:r>
            <a:r>
              <a:rPr lang="en-US" sz="3200" dirty="0"/>
              <a:t>assigned</a:t>
            </a:r>
          </a:p>
        </p:txBody>
      </p:sp>
      <p:sp>
        <p:nvSpPr>
          <p:cNvPr id="3" name="Rectangle 2"/>
          <p:cNvSpPr/>
          <p:nvPr/>
        </p:nvSpPr>
        <p:spPr>
          <a:xfrm>
            <a:off x="5980454" y="1215140"/>
            <a:ext cx="4572000" cy="830997"/>
          </a:xfrm>
          <a:prstGeom prst="rect">
            <a:avLst/>
          </a:prstGeom>
        </p:spPr>
        <p:txBody>
          <a:bodyPr>
            <a:spAutoFit/>
          </a:bodyPr>
          <a:lstStyle/>
          <a:p>
            <a:pPr algn="ctr"/>
            <a:r>
              <a:rPr lang="en-US" sz="2400" dirty="0">
                <a:solidFill>
                  <a:srgbClr val="7030A0"/>
                </a:solidFill>
              </a:rPr>
              <a:t>measured lipid mass: 734.1 ± 0.2 u</a:t>
            </a:r>
          </a:p>
          <a:p>
            <a:pPr algn="ctr"/>
            <a:r>
              <a:rPr lang="en-US" sz="2400" dirty="0">
                <a:solidFill>
                  <a:srgbClr val="7030A0"/>
                </a:solidFill>
              </a:rPr>
              <a:t>(DPPC mol. wt. 734.0 u)</a:t>
            </a:r>
          </a:p>
        </p:txBody>
      </p:sp>
      <p:sp>
        <p:nvSpPr>
          <p:cNvPr id="11" name="TextBox 10"/>
          <p:cNvSpPr txBox="1"/>
          <p:nvPr/>
        </p:nvSpPr>
        <p:spPr>
          <a:xfrm>
            <a:off x="861490" y="126134"/>
            <a:ext cx="10469020" cy="646331"/>
          </a:xfrm>
          <a:prstGeom prst="rect">
            <a:avLst/>
          </a:prstGeom>
          <a:noFill/>
        </p:spPr>
        <p:txBody>
          <a:bodyPr wrap="none" rtlCol="0">
            <a:spAutoFit/>
          </a:bodyPr>
          <a:lstStyle/>
          <a:p>
            <a:r>
              <a:rPr lang="en-US" sz="3600" b="1" dirty="0" smtClean="0"/>
              <a:t>Fourier Transform analysis for polydisperse </a:t>
            </a:r>
            <a:r>
              <a:rPr lang="en-US" sz="3600" b="1" dirty="0"/>
              <a:t>Nanodiscs</a:t>
            </a:r>
          </a:p>
        </p:txBody>
      </p:sp>
    </p:spTree>
    <p:extLst>
      <p:ext uri="{BB962C8B-B14F-4D97-AF65-F5344CB8AC3E}">
        <p14:creationId xmlns:p14="http://schemas.microsoft.com/office/powerpoint/2010/main" val="40467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087550" y="168073"/>
            <a:ext cx="4495526" cy="923330"/>
          </a:xfrm>
          <a:prstGeom prst="rect">
            <a:avLst/>
          </a:prstGeom>
          <a:noFill/>
        </p:spPr>
        <p:txBody>
          <a:bodyPr wrap="none" rtlCol="0">
            <a:spAutoFit/>
          </a:bodyPr>
          <a:lstStyle/>
          <a:p>
            <a:r>
              <a:rPr lang="en-US" dirty="0" smtClean="0">
                <a:solidFill>
                  <a:srgbClr val="FF0000"/>
                </a:solidFill>
              </a:rPr>
              <a:t>Now that you have picked your fundamentals,</a:t>
            </a:r>
          </a:p>
          <a:p>
            <a:r>
              <a:rPr lang="en-US" dirty="0">
                <a:solidFill>
                  <a:srgbClr val="FF0000"/>
                </a:solidFill>
              </a:rPr>
              <a:t> </a:t>
            </a:r>
            <a:r>
              <a:rPr lang="en-US" dirty="0" smtClean="0">
                <a:solidFill>
                  <a:srgbClr val="FF0000"/>
                </a:solidFill>
              </a:rPr>
              <a:t> </a:t>
            </a:r>
            <a:r>
              <a:rPr lang="en-US" dirty="0" err="1" smtClean="0">
                <a:solidFill>
                  <a:srgbClr val="FF0000"/>
                </a:solidFill>
              </a:rPr>
              <a:t>iFAMS</a:t>
            </a:r>
            <a:r>
              <a:rPr lang="en-US" dirty="0" smtClean="0">
                <a:solidFill>
                  <a:srgbClr val="FF0000"/>
                </a:solidFill>
              </a:rPr>
              <a:t> can automatically select harmonics</a:t>
            </a:r>
          </a:p>
          <a:p>
            <a:r>
              <a:rPr lang="en-US" dirty="0">
                <a:solidFill>
                  <a:srgbClr val="FF0000"/>
                </a:solidFill>
              </a:rPr>
              <a:t> </a:t>
            </a:r>
            <a:r>
              <a:rPr lang="en-US" dirty="0" smtClean="0">
                <a:solidFill>
                  <a:srgbClr val="FF0000"/>
                </a:solidFill>
              </a:rPr>
              <a:t> and add them to the deconvolution.</a:t>
            </a:r>
            <a:endParaRPr lang="en-US" dirty="0">
              <a:solidFill>
                <a:srgbClr val="FF0000"/>
              </a:solidFill>
            </a:endParaRPr>
          </a:p>
        </p:txBody>
      </p:sp>
    </p:spTree>
    <p:extLst>
      <p:ext uri="{BB962C8B-B14F-4D97-AF65-F5344CB8AC3E}">
        <p14:creationId xmlns:p14="http://schemas.microsoft.com/office/powerpoint/2010/main" val="2406530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806528" y="3492613"/>
            <a:ext cx="2845266" cy="369332"/>
          </a:xfrm>
          <a:prstGeom prst="rect">
            <a:avLst/>
          </a:prstGeom>
          <a:noFill/>
        </p:spPr>
        <p:txBody>
          <a:bodyPr wrap="none" rtlCol="0">
            <a:spAutoFit/>
          </a:bodyPr>
          <a:lstStyle/>
          <a:p>
            <a:r>
              <a:rPr lang="en-US" dirty="0" smtClean="0">
                <a:solidFill>
                  <a:srgbClr val="FF0000"/>
                </a:solidFill>
              </a:rPr>
              <a:t>Again, let’s use 4 harmonics.</a:t>
            </a:r>
            <a:endParaRPr lang="en-US" dirty="0">
              <a:solidFill>
                <a:srgbClr val="FF0000"/>
              </a:solidFill>
            </a:endParaRPr>
          </a:p>
        </p:txBody>
      </p:sp>
    </p:spTree>
    <p:extLst>
      <p:ext uri="{BB962C8B-B14F-4D97-AF65-F5344CB8AC3E}">
        <p14:creationId xmlns:p14="http://schemas.microsoft.com/office/powerpoint/2010/main" val="4040630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3593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362825" y="3783283"/>
            <a:ext cx="3460243" cy="923330"/>
          </a:xfrm>
          <a:prstGeom prst="rect">
            <a:avLst/>
          </a:prstGeom>
          <a:noFill/>
        </p:spPr>
        <p:txBody>
          <a:bodyPr wrap="none" rtlCol="0">
            <a:spAutoFit/>
          </a:bodyPr>
          <a:lstStyle/>
          <a:p>
            <a:r>
              <a:rPr lang="en-US" dirty="0" smtClean="0">
                <a:solidFill>
                  <a:srgbClr val="FF0000"/>
                </a:solidFill>
              </a:rPr>
              <a:t>Once you’ve picked the harmonics,</a:t>
            </a:r>
          </a:p>
          <a:p>
            <a:r>
              <a:rPr lang="en-US" dirty="0">
                <a:solidFill>
                  <a:srgbClr val="FF0000"/>
                </a:solidFill>
              </a:rPr>
              <a:t> </a:t>
            </a:r>
            <a:r>
              <a:rPr lang="en-US" dirty="0" smtClean="0">
                <a:solidFill>
                  <a:srgbClr val="FF0000"/>
                </a:solidFill>
              </a:rPr>
              <a:t> tell </a:t>
            </a:r>
            <a:r>
              <a:rPr lang="en-US" dirty="0" err="1" smtClean="0">
                <a:solidFill>
                  <a:srgbClr val="FF0000"/>
                </a:solidFill>
              </a:rPr>
              <a:t>iFAMS</a:t>
            </a:r>
            <a:r>
              <a:rPr lang="en-US" dirty="0" smtClean="0">
                <a:solidFill>
                  <a:srgbClr val="FF0000"/>
                </a:solidFill>
              </a:rPr>
              <a:t> the charge states in</a:t>
            </a:r>
          </a:p>
          <a:p>
            <a:r>
              <a:rPr lang="en-US" dirty="0">
                <a:solidFill>
                  <a:srgbClr val="FF0000"/>
                </a:solidFill>
              </a:rPr>
              <a:t> </a:t>
            </a:r>
            <a:r>
              <a:rPr lang="en-US" dirty="0" smtClean="0">
                <a:solidFill>
                  <a:srgbClr val="FF0000"/>
                </a:solidFill>
              </a:rPr>
              <a:t> the order you selected them.</a:t>
            </a:r>
            <a:endParaRPr lang="en-US" dirty="0">
              <a:solidFill>
                <a:srgbClr val="FF0000"/>
              </a:solidFill>
            </a:endParaRPr>
          </a:p>
        </p:txBody>
      </p:sp>
    </p:spTree>
    <p:extLst>
      <p:ext uri="{BB962C8B-B14F-4D97-AF65-F5344CB8AC3E}">
        <p14:creationId xmlns:p14="http://schemas.microsoft.com/office/powerpoint/2010/main" val="881169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726982" y="2440418"/>
            <a:ext cx="3388620" cy="1754326"/>
          </a:xfrm>
          <a:prstGeom prst="rect">
            <a:avLst/>
          </a:prstGeom>
          <a:noFill/>
        </p:spPr>
        <p:txBody>
          <a:bodyPr wrap="none" rtlCol="0">
            <a:spAutoFit/>
          </a:bodyPr>
          <a:lstStyle/>
          <a:p>
            <a:r>
              <a:rPr lang="en-US" dirty="0" smtClean="0">
                <a:solidFill>
                  <a:srgbClr val="FF0000"/>
                </a:solidFill>
              </a:rPr>
              <a:t>Unlike our earlier FT</a:t>
            </a:r>
          </a:p>
          <a:p>
            <a:r>
              <a:rPr lang="en-US" dirty="0" smtClean="0">
                <a:solidFill>
                  <a:srgbClr val="FF0000"/>
                </a:solidFill>
              </a:rPr>
              <a:t>  analysis</a:t>
            </a:r>
            <a:r>
              <a:rPr lang="en-US" dirty="0" smtClean="0">
                <a:solidFill>
                  <a:srgbClr val="FF0000"/>
                </a:solidFill>
              </a:rPr>
              <a:t>, GT analysis</a:t>
            </a:r>
          </a:p>
          <a:p>
            <a:r>
              <a:rPr lang="en-US" dirty="0" smtClean="0">
                <a:solidFill>
                  <a:srgbClr val="FF0000"/>
                </a:solidFill>
              </a:rPr>
              <a:t>  has </a:t>
            </a:r>
            <a:r>
              <a:rPr lang="en-US" dirty="0" smtClean="0">
                <a:solidFill>
                  <a:srgbClr val="FF0000"/>
                </a:solidFill>
              </a:rPr>
              <a:t>NO harmonic artifacts</a:t>
            </a:r>
            <a:r>
              <a:rPr lang="en-US" dirty="0" smtClean="0">
                <a:solidFill>
                  <a:srgbClr val="FF0000"/>
                </a:solidFill>
              </a:rPr>
              <a:t>!</a:t>
            </a:r>
          </a:p>
          <a:p>
            <a:r>
              <a:rPr lang="en-US" dirty="0" smtClean="0">
                <a:solidFill>
                  <a:srgbClr val="FF0000"/>
                </a:solidFill>
              </a:rPr>
              <a:t>(Recall, that happened because</a:t>
            </a:r>
          </a:p>
          <a:p>
            <a:r>
              <a:rPr lang="en-US" dirty="0">
                <a:solidFill>
                  <a:srgbClr val="FF0000"/>
                </a:solidFill>
              </a:rPr>
              <a:t> </a:t>
            </a:r>
            <a:r>
              <a:rPr lang="en-US" dirty="0" smtClean="0">
                <a:solidFill>
                  <a:srgbClr val="FF0000"/>
                </a:solidFill>
              </a:rPr>
              <a:t> we are in a deliberately hard</a:t>
            </a:r>
          </a:p>
          <a:p>
            <a:r>
              <a:rPr lang="en-US" dirty="0">
                <a:solidFill>
                  <a:srgbClr val="FF0000"/>
                </a:solidFill>
              </a:rPr>
              <a:t> </a:t>
            </a:r>
            <a:r>
              <a:rPr lang="en-US" dirty="0" smtClean="0">
                <a:solidFill>
                  <a:srgbClr val="FF0000"/>
                </a:solidFill>
              </a:rPr>
              <a:t> situation with low charge states.)</a:t>
            </a:r>
            <a:endParaRPr lang="en-US" dirty="0">
              <a:solidFill>
                <a:srgbClr val="FF0000"/>
              </a:solidFill>
            </a:endParaRPr>
          </a:p>
        </p:txBody>
      </p:sp>
    </p:spTree>
    <p:extLst>
      <p:ext uri="{BB962C8B-B14F-4D97-AF65-F5344CB8AC3E}">
        <p14:creationId xmlns:p14="http://schemas.microsoft.com/office/powerpoint/2010/main" val="2751134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9150055" y="2997536"/>
            <a:ext cx="2393860" cy="369332"/>
          </a:xfrm>
          <a:prstGeom prst="rect">
            <a:avLst/>
          </a:prstGeom>
          <a:noFill/>
        </p:spPr>
        <p:txBody>
          <a:bodyPr wrap="none" rtlCol="0">
            <a:spAutoFit/>
          </a:bodyPr>
          <a:lstStyle/>
          <a:p>
            <a:r>
              <a:rPr lang="en-US" dirty="0" smtClean="0">
                <a:solidFill>
                  <a:srgbClr val="FF0000"/>
                </a:solidFill>
              </a:rPr>
              <a:t>Here, I have zoomed in.</a:t>
            </a:r>
            <a:endParaRPr lang="en-US" dirty="0">
              <a:solidFill>
                <a:srgbClr val="FF0000"/>
              </a:solidFill>
            </a:endParaRPr>
          </a:p>
        </p:txBody>
      </p:sp>
    </p:spTree>
    <p:extLst>
      <p:ext uri="{BB962C8B-B14F-4D97-AF65-F5344CB8AC3E}">
        <p14:creationId xmlns:p14="http://schemas.microsoft.com/office/powerpoint/2010/main" val="38923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815867" y="417839"/>
            <a:ext cx="8289064" cy="369332"/>
          </a:xfrm>
          <a:prstGeom prst="rect">
            <a:avLst/>
          </a:prstGeom>
          <a:noFill/>
        </p:spPr>
        <p:txBody>
          <a:bodyPr wrap="none" rtlCol="0">
            <a:spAutoFit/>
          </a:bodyPr>
          <a:lstStyle/>
          <a:p>
            <a:r>
              <a:rPr lang="en-US" dirty="0" smtClean="0">
                <a:solidFill>
                  <a:srgbClr val="FF0000"/>
                </a:solidFill>
              </a:rPr>
              <a:t>Now, what if you need integrated peak areas and/or heights from your deconvolution?</a:t>
            </a:r>
            <a:endParaRPr lang="en-US" dirty="0">
              <a:solidFill>
                <a:srgbClr val="FF0000"/>
              </a:solidFill>
            </a:endParaRPr>
          </a:p>
        </p:txBody>
      </p:sp>
    </p:spTree>
    <p:extLst>
      <p:ext uri="{BB962C8B-B14F-4D97-AF65-F5344CB8AC3E}">
        <p14:creationId xmlns:p14="http://schemas.microsoft.com/office/powerpoint/2010/main" val="3588346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379040" y="1725854"/>
            <a:ext cx="4231223" cy="1200329"/>
          </a:xfrm>
          <a:prstGeom prst="rect">
            <a:avLst/>
          </a:prstGeom>
          <a:noFill/>
        </p:spPr>
        <p:txBody>
          <a:bodyPr wrap="none" rtlCol="0">
            <a:spAutoFit/>
          </a:bodyPr>
          <a:lstStyle/>
          <a:p>
            <a:r>
              <a:rPr lang="en-US" dirty="0" smtClean="0">
                <a:solidFill>
                  <a:srgbClr val="FF0000"/>
                </a:solidFill>
              </a:rPr>
              <a:t>Hopefully, these items are self-explanatory.</a:t>
            </a:r>
          </a:p>
          <a:p>
            <a:r>
              <a:rPr lang="en-US" dirty="0">
                <a:solidFill>
                  <a:srgbClr val="FF0000"/>
                </a:solidFill>
              </a:rPr>
              <a:t> </a:t>
            </a:r>
            <a:r>
              <a:rPr lang="en-US" dirty="0" smtClean="0">
                <a:solidFill>
                  <a:srgbClr val="FF0000"/>
                </a:solidFill>
              </a:rPr>
              <a:t> The “minimum distance between peaks”</a:t>
            </a:r>
          </a:p>
          <a:p>
            <a:r>
              <a:rPr lang="en-US" dirty="0">
                <a:solidFill>
                  <a:srgbClr val="FF0000"/>
                </a:solidFill>
              </a:rPr>
              <a:t> </a:t>
            </a:r>
            <a:r>
              <a:rPr lang="en-US" dirty="0" smtClean="0">
                <a:solidFill>
                  <a:srgbClr val="FF0000"/>
                </a:solidFill>
              </a:rPr>
              <a:t> simply helps you deal with any remaining</a:t>
            </a:r>
          </a:p>
          <a:p>
            <a:r>
              <a:rPr lang="en-US" dirty="0">
                <a:solidFill>
                  <a:srgbClr val="FF0000"/>
                </a:solidFill>
              </a:rPr>
              <a:t> </a:t>
            </a:r>
            <a:r>
              <a:rPr lang="en-US" dirty="0" smtClean="0">
                <a:solidFill>
                  <a:srgbClr val="FF0000"/>
                </a:solidFill>
              </a:rPr>
              <a:t> noise, if need be.</a:t>
            </a:r>
            <a:endParaRPr lang="en-US" dirty="0">
              <a:solidFill>
                <a:srgbClr val="FF0000"/>
              </a:solidFill>
            </a:endParaRPr>
          </a:p>
        </p:txBody>
      </p:sp>
    </p:spTree>
    <p:extLst>
      <p:ext uri="{BB962C8B-B14F-4D97-AF65-F5344CB8AC3E}">
        <p14:creationId xmlns:p14="http://schemas.microsoft.com/office/powerpoint/2010/main" val="17625019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263538" y="532972"/>
            <a:ext cx="6096000" cy="646331"/>
          </a:xfrm>
          <a:prstGeom prst="rect">
            <a:avLst/>
          </a:prstGeom>
        </p:spPr>
        <p:txBody>
          <a:bodyPr>
            <a:spAutoFit/>
          </a:bodyPr>
          <a:lstStyle/>
          <a:p>
            <a:r>
              <a:rPr lang="en-US" dirty="0" smtClean="0">
                <a:solidFill>
                  <a:srgbClr val="FF0000"/>
                </a:solidFill>
              </a:rPr>
              <a:t>If your list is a lot longer than this, </a:t>
            </a:r>
            <a:r>
              <a:rPr lang="en-US" dirty="0" err="1" smtClean="0">
                <a:solidFill>
                  <a:srgbClr val="FF0000"/>
                </a:solidFill>
              </a:rPr>
              <a:t>iFAMS</a:t>
            </a:r>
            <a:r>
              <a:rPr lang="en-US" dirty="0" smtClean="0">
                <a:solidFill>
                  <a:srgbClr val="FF0000"/>
                </a:solidFill>
              </a:rPr>
              <a:t> will pop out</a:t>
            </a:r>
          </a:p>
          <a:p>
            <a:r>
              <a:rPr lang="en-US" dirty="0">
                <a:solidFill>
                  <a:srgbClr val="FF0000"/>
                </a:solidFill>
              </a:rPr>
              <a:t> </a:t>
            </a:r>
            <a:r>
              <a:rPr lang="en-US" dirty="0" smtClean="0">
                <a:solidFill>
                  <a:srgbClr val="FF0000"/>
                </a:solidFill>
              </a:rPr>
              <a:t> a scrollable window.</a:t>
            </a:r>
            <a:endParaRPr lang="en-US" dirty="0">
              <a:solidFill>
                <a:srgbClr val="FF0000"/>
              </a:solidFill>
            </a:endParaRPr>
          </a:p>
        </p:txBody>
      </p:sp>
    </p:spTree>
    <p:extLst>
      <p:ext uri="{BB962C8B-B14F-4D97-AF65-F5344CB8AC3E}">
        <p14:creationId xmlns:p14="http://schemas.microsoft.com/office/powerpoint/2010/main" val="9559258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785144" y="333136"/>
            <a:ext cx="6096000" cy="923330"/>
          </a:xfrm>
          <a:prstGeom prst="rect">
            <a:avLst/>
          </a:prstGeom>
        </p:spPr>
        <p:txBody>
          <a:bodyPr>
            <a:spAutoFit/>
          </a:bodyPr>
          <a:lstStyle/>
          <a:p>
            <a:r>
              <a:rPr lang="en-US" dirty="0" smtClean="0">
                <a:solidFill>
                  <a:srgbClr val="FF0000"/>
                </a:solidFill>
              </a:rPr>
              <a:t>Again, you can export all of your results so far (charge-state-</a:t>
            </a:r>
          </a:p>
          <a:p>
            <a:r>
              <a:rPr lang="en-US" dirty="0">
                <a:solidFill>
                  <a:srgbClr val="FF0000"/>
                </a:solidFill>
              </a:rPr>
              <a:t> </a:t>
            </a:r>
            <a:r>
              <a:rPr lang="en-US" dirty="0" smtClean="0">
                <a:solidFill>
                  <a:srgbClr val="FF0000"/>
                </a:solidFill>
              </a:rPr>
              <a:t> specific mass spectra, zero-charge deconvolution, and   </a:t>
            </a:r>
          </a:p>
          <a:p>
            <a:r>
              <a:rPr lang="en-US" dirty="0">
                <a:solidFill>
                  <a:srgbClr val="FF0000"/>
                </a:solidFill>
              </a:rPr>
              <a:t> </a:t>
            </a:r>
            <a:r>
              <a:rPr lang="en-US" dirty="0" smtClean="0">
                <a:solidFill>
                  <a:srgbClr val="FF0000"/>
                </a:solidFill>
              </a:rPr>
              <a:t> integrated peak/peak height list).</a:t>
            </a:r>
            <a:endParaRPr lang="en-US" dirty="0">
              <a:solidFill>
                <a:srgbClr val="FF0000"/>
              </a:solidFill>
            </a:endParaRPr>
          </a:p>
        </p:txBody>
      </p:sp>
    </p:spTree>
    <p:extLst>
      <p:ext uri="{BB962C8B-B14F-4D97-AF65-F5344CB8AC3E}">
        <p14:creationId xmlns:p14="http://schemas.microsoft.com/office/powerpoint/2010/main" val="290737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116" y="1569428"/>
            <a:ext cx="8138176" cy="3638558"/>
          </a:xfrm>
          <a:prstGeom prst="rect">
            <a:avLst/>
          </a:prstGeom>
        </p:spPr>
      </p:pic>
      <p:sp>
        <p:nvSpPr>
          <p:cNvPr id="5" name="TextBox 4"/>
          <p:cNvSpPr txBox="1"/>
          <p:nvPr/>
        </p:nvSpPr>
        <p:spPr>
          <a:xfrm>
            <a:off x="3090573" y="935797"/>
            <a:ext cx="2069797" cy="461665"/>
          </a:xfrm>
          <a:prstGeom prst="rect">
            <a:avLst/>
          </a:prstGeom>
          <a:noFill/>
        </p:spPr>
        <p:txBody>
          <a:bodyPr wrap="none" rtlCol="0">
            <a:spAutoFit/>
          </a:bodyPr>
          <a:lstStyle/>
          <a:p>
            <a:r>
              <a:rPr lang="en-US" sz="2400" dirty="0"/>
              <a:t>mass spectrum</a:t>
            </a:r>
          </a:p>
        </p:txBody>
      </p:sp>
      <p:sp>
        <p:nvSpPr>
          <p:cNvPr id="6" name="TextBox 5"/>
          <p:cNvSpPr txBox="1"/>
          <p:nvPr/>
        </p:nvSpPr>
        <p:spPr>
          <a:xfrm>
            <a:off x="7235146" y="935798"/>
            <a:ext cx="2336473" cy="461665"/>
          </a:xfrm>
          <a:prstGeom prst="rect">
            <a:avLst/>
          </a:prstGeom>
          <a:noFill/>
        </p:spPr>
        <p:txBody>
          <a:bodyPr wrap="none" rtlCol="0">
            <a:spAutoFit/>
          </a:bodyPr>
          <a:lstStyle/>
          <a:p>
            <a:r>
              <a:rPr lang="en-US" sz="2400" dirty="0"/>
              <a:t>Fourier spectrum</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544" t="28753" r="59486" b="35385"/>
          <a:stretch/>
        </p:blipFill>
        <p:spPr>
          <a:xfrm>
            <a:off x="2312346" y="1560795"/>
            <a:ext cx="1130951" cy="596097"/>
          </a:xfrm>
          <a:prstGeom prst="rect">
            <a:avLst/>
          </a:prstGeom>
        </p:spPr>
      </p:pic>
      <p:sp>
        <p:nvSpPr>
          <p:cNvPr id="28" name="TextBox 27"/>
          <p:cNvSpPr txBox="1"/>
          <p:nvPr/>
        </p:nvSpPr>
        <p:spPr>
          <a:xfrm>
            <a:off x="3997891" y="4949580"/>
            <a:ext cx="668773" cy="461665"/>
          </a:xfrm>
          <a:prstGeom prst="rect">
            <a:avLst/>
          </a:prstGeom>
          <a:solidFill>
            <a:schemeClr val="bg1"/>
          </a:solidFill>
        </p:spPr>
        <p:txBody>
          <a:bodyPr wrap="none" rtlCol="0">
            <a:spAutoFit/>
          </a:bodyPr>
          <a:lstStyle/>
          <a:p>
            <a:r>
              <a:rPr lang="en-US" sz="2400" i="1" dirty="0"/>
              <a:t>m</a:t>
            </a:r>
            <a:r>
              <a:rPr lang="en-US" sz="2400" dirty="0"/>
              <a:t>/</a:t>
            </a:r>
            <a:r>
              <a:rPr lang="en-US" sz="2400" i="1" dirty="0"/>
              <a:t>z</a:t>
            </a:r>
          </a:p>
        </p:txBody>
      </p:sp>
      <p:sp>
        <p:nvSpPr>
          <p:cNvPr id="29" name="TextBox 28"/>
          <p:cNvSpPr txBox="1"/>
          <p:nvPr/>
        </p:nvSpPr>
        <p:spPr>
          <a:xfrm>
            <a:off x="7068144" y="4949580"/>
            <a:ext cx="2670475" cy="461665"/>
          </a:xfrm>
          <a:prstGeom prst="rect">
            <a:avLst/>
          </a:prstGeom>
          <a:solidFill>
            <a:schemeClr val="bg1"/>
          </a:solidFill>
        </p:spPr>
        <p:txBody>
          <a:bodyPr wrap="none" rtlCol="0">
            <a:spAutoFit/>
          </a:bodyPr>
          <a:lstStyle/>
          <a:p>
            <a:r>
              <a:rPr lang="en-US" sz="2400" dirty="0"/>
              <a:t>“frequency”,</a:t>
            </a:r>
            <a:r>
              <a:rPr lang="en-US" sz="2400" i="1" dirty="0"/>
              <a:t> z</a:t>
            </a:r>
            <a:r>
              <a:rPr lang="en-US" sz="2400" dirty="0"/>
              <a:t>/(</a:t>
            </a:r>
            <a:r>
              <a:rPr lang="el-GR" sz="2400" dirty="0"/>
              <a:t>Δ</a:t>
            </a:r>
            <a:r>
              <a:rPr lang="en-US" sz="2400" i="1" dirty="0"/>
              <a:t>m</a:t>
            </a:r>
            <a:r>
              <a:rPr lang="en-US" sz="2400" dirty="0"/>
              <a:t>)</a:t>
            </a:r>
          </a:p>
        </p:txBody>
      </p:sp>
      <p:sp>
        <p:nvSpPr>
          <p:cNvPr id="4" name="TextBox 3"/>
          <p:cNvSpPr txBox="1"/>
          <p:nvPr/>
        </p:nvSpPr>
        <p:spPr>
          <a:xfrm>
            <a:off x="1699412" y="5216620"/>
            <a:ext cx="8793176" cy="1569660"/>
          </a:xfrm>
          <a:prstGeom prst="rect">
            <a:avLst/>
          </a:prstGeom>
          <a:noFill/>
        </p:spPr>
        <p:txBody>
          <a:bodyPr wrap="none" rtlCol="0">
            <a:spAutoFit/>
          </a:bodyPr>
          <a:lstStyle/>
          <a:p>
            <a:pPr algn="ctr"/>
            <a:r>
              <a:rPr lang="en-US" sz="3200" dirty="0"/>
              <a:t>inverse Fourier transform of Fourier peaks</a:t>
            </a:r>
          </a:p>
          <a:p>
            <a:pPr algn="ctr"/>
            <a:r>
              <a:rPr lang="en-US" sz="3200" dirty="0"/>
              <a:t>yields charge-state-specific mass spectral envelopes</a:t>
            </a:r>
          </a:p>
          <a:p>
            <a:pPr algn="ctr"/>
            <a:r>
              <a:rPr lang="en-US" sz="3200" dirty="0" smtClean="0"/>
              <a:t>(stoichiometry profile)</a:t>
            </a:r>
            <a:endParaRPr lang="en-US" sz="3200" dirty="0"/>
          </a:p>
        </p:txBody>
      </p:sp>
      <p:sp>
        <p:nvSpPr>
          <p:cNvPr id="7" name="Curved Down Arrow 6"/>
          <p:cNvSpPr/>
          <p:nvPr/>
        </p:nvSpPr>
        <p:spPr>
          <a:xfrm flipH="1">
            <a:off x="4924817" y="1449171"/>
            <a:ext cx="2342367" cy="1415441"/>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5802205" y="825100"/>
            <a:ext cx="800219" cy="707886"/>
          </a:xfrm>
          <a:prstGeom prst="rect">
            <a:avLst/>
          </a:prstGeom>
          <a:noFill/>
        </p:spPr>
        <p:txBody>
          <a:bodyPr wrap="none" rtlCol="0">
            <a:spAutoFit/>
          </a:bodyPr>
          <a:lstStyle/>
          <a:p>
            <a:r>
              <a:rPr lang="en-US" sz="4000" dirty="0">
                <a:solidFill>
                  <a:srgbClr val="FF0000"/>
                </a:solidFill>
              </a:rPr>
              <a:t>IFT</a:t>
            </a:r>
            <a:endParaRPr lang="en-US" dirty="0">
              <a:solidFill>
                <a:srgbClr val="FF0000"/>
              </a:solidFill>
            </a:endParaRPr>
          </a:p>
        </p:txBody>
      </p:sp>
      <p:sp>
        <p:nvSpPr>
          <p:cNvPr id="12" name="TextBox 11"/>
          <p:cNvSpPr txBox="1"/>
          <p:nvPr/>
        </p:nvSpPr>
        <p:spPr>
          <a:xfrm>
            <a:off x="861490" y="126134"/>
            <a:ext cx="10469020" cy="646331"/>
          </a:xfrm>
          <a:prstGeom prst="rect">
            <a:avLst/>
          </a:prstGeom>
          <a:noFill/>
        </p:spPr>
        <p:txBody>
          <a:bodyPr wrap="none" rtlCol="0">
            <a:spAutoFit/>
          </a:bodyPr>
          <a:lstStyle/>
          <a:p>
            <a:r>
              <a:rPr lang="en-US" sz="3600" b="1" dirty="0" smtClean="0"/>
              <a:t>Fourier Transform analysis for polydisperse </a:t>
            </a:r>
            <a:r>
              <a:rPr lang="en-US" sz="3600" b="1" dirty="0"/>
              <a:t>Nanodiscs</a:t>
            </a:r>
          </a:p>
        </p:txBody>
      </p:sp>
    </p:spTree>
    <p:extLst>
      <p:ext uri="{BB962C8B-B14F-4D97-AF65-F5344CB8AC3E}">
        <p14:creationId xmlns:p14="http://schemas.microsoft.com/office/powerpoint/2010/main" val="12678154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677716" y="5292621"/>
            <a:ext cx="3249864" cy="646331"/>
          </a:xfrm>
          <a:prstGeom prst="rect">
            <a:avLst/>
          </a:prstGeom>
          <a:noFill/>
        </p:spPr>
        <p:txBody>
          <a:bodyPr wrap="none" rtlCol="0">
            <a:spAutoFit/>
          </a:bodyPr>
          <a:lstStyle/>
          <a:p>
            <a:r>
              <a:rPr lang="en-US" dirty="0" smtClean="0">
                <a:solidFill>
                  <a:srgbClr val="FF0000"/>
                </a:solidFill>
              </a:rPr>
              <a:t>This file contains the integrated</a:t>
            </a:r>
          </a:p>
          <a:p>
            <a:r>
              <a:rPr lang="en-US" dirty="0">
                <a:solidFill>
                  <a:srgbClr val="FF0000"/>
                </a:solidFill>
              </a:rPr>
              <a:t>p</a:t>
            </a:r>
            <a:r>
              <a:rPr lang="en-US" dirty="0" smtClean="0">
                <a:solidFill>
                  <a:srgbClr val="FF0000"/>
                </a:solidFill>
              </a:rPr>
              <a:t>eaks and their centroid masses.</a:t>
            </a:r>
            <a:endParaRPr lang="en-US" dirty="0">
              <a:solidFill>
                <a:srgbClr val="FF0000"/>
              </a:solidFill>
            </a:endParaRPr>
          </a:p>
        </p:txBody>
      </p:sp>
      <p:cxnSp>
        <p:nvCxnSpPr>
          <p:cNvPr id="4" name="Straight Arrow Connector 3"/>
          <p:cNvCxnSpPr/>
          <p:nvPr/>
        </p:nvCxnSpPr>
        <p:spPr>
          <a:xfrm flipH="1" flipV="1">
            <a:off x="4796058" y="5008005"/>
            <a:ext cx="3815046" cy="6077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473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22;p75"/>
          <p:cNvSpPr txBox="1">
            <a:spLocks/>
          </p:cNvSpPr>
          <p:nvPr/>
        </p:nvSpPr>
        <p:spPr>
          <a:xfrm>
            <a:off x="29308" y="1121510"/>
            <a:ext cx="12162692"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4800" b="1" dirty="0" smtClean="0">
                <a:latin typeface="+mn-lt"/>
              </a:rPr>
              <a:t>Real Sample: </a:t>
            </a:r>
            <a:r>
              <a:rPr lang="el-GR" sz="4800" b="1" dirty="0" smtClean="0">
                <a:latin typeface="+mn-lt"/>
              </a:rPr>
              <a:t>α</a:t>
            </a:r>
            <a:r>
              <a:rPr lang="en-US" sz="4800" b="1" dirty="0" smtClean="0">
                <a:latin typeface="+mn-lt"/>
              </a:rPr>
              <a:t>-</a:t>
            </a:r>
            <a:r>
              <a:rPr lang="en-US" sz="4800" b="1" dirty="0" err="1">
                <a:latin typeface="+mn-lt"/>
              </a:rPr>
              <a:t>H</a:t>
            </a:r>
            <a:r>
              <a:rPr lang="en-US" sz="4800" b="1" dirty="0" err="1" smtClean="0">
                <a:latin typeface="+mn-lt"/>
              </a:rPr>
              <a:t>emolysin</a:t>
            </a:r>
            <a:r>
              <a:rPr lang="en-US" sz="4800" b="1" dirty="0" smtClean="0">
                <a:latin typeface="+mn-lt"/>
              </a:rPr>
              <a:t> from </a:t>
            </a:r>
            <a:r>
              <a:rPr lang="en-US" sz="4800" b="1" i="1" dirty="0" smtClean="0">
                <a:latin typeface="+mn-lt"/>
              </a:rPr>
              <a:t>Staph. aureus</a:t>
            </a:r>
          </a:p>
          <a:p>
            <a:pPr algn="ctr"/>
            <a:r>
              <a:rPr lang="en-US" sz="4800" b="1" dirty="0">
                <a:latin typeface="+mn-lt"/>
              </a:rPr>
              <a:t>i</a:t>
            </a:r>
            <a:r>
              <a:rPr lang="en-US" sz="4800" b="1" dirty="0" smtClean="0">
                <a:latin typeface="+mn-lt"/>
              </a:rPr>
              <a:t>n intact FOS-14 detergent micelles</a:t>
            </a:r>
            <a:endParaRPr lang="en-US" sz="4800" dirty="0">
              <a:latin typeface="+mn-lt"/>
            </a:endParaRPr>
          </a:p>
        </p:txBody>
      </p:sp>
      <p:sp>
        <p:nvSpPr>
          <p:cNvPr id="3" name="TextBox 2"/>
          <p:cNvSpPr txBox="1"/>
          <p:nvPr/>
        </p:nvSpPr>
        <p:spPr>
          <a:xfrm>
            <a:off x="260392" y="2767423"/>
            <a:ext cx="11147860" cy="3970318"/>
          </a:xfrm>
          <a:prstGeom prst="rect">
            <a:avLst/>
          </a:prstGeom>
          <a:noFill/>
        </p:spPr>
        <p:txBody>
          <a:bodyPr wrap="none" rtlCol="0">
            <a:spAutoFit/>
          </a:bodyPr>
          <a:lstStyle/>
          <a:p>
            <a:r>
              <a:rPr lang="en-US" sz="2800" dirty="0" smtClean="0"/>
              <a:t>A couple notes:</a:t>
            </a:r>
          </a:p>
          <a:p>
            <a:endParaRPr lang="en-US" sz="2800" dirty="0"/>
          </a:p>
          <a:p>
            <a:r>
              <a:rPr lang="en-US" sz="2800" dirty="0" smtClean="0"/>
              <a:t>We use just the </a:t>
            </a:r>
            <a:r>
              <a:rPr lang="en-US" sz="2800" b="1" dirty="0" smtClean="0"/>
              <a:t>raw mass spectrum</a:t>
            </a:r>
            <a:r>
              <a:rPr lang="en-US" sz="2800" dirty="0" smtClean="0"/>
              <a:t> with no pre-smoothing or pre-filtering</a:t>
            </a:r>
          </a:p>
          <a:p>
            <a:r>
              <a:rPr lang="en-US" sz="2800" dirty="0"/>
              <a:t>	</a:t>
            </a:r>
            <a:r>
              <a:rPr lang="en-US" sz="2800" dirty="0" smtClean="0"/>
              <a:t>(not necessary, because </a:t>
            </a:r>
            <a:r>
              <a:rPr lang="en-US" sz="2800" b="1" dirty="0" smtClean="0"/>
              <a:t>GT is itself a “notch” filter</a:t>
            </a:r>
            <a:r>
              <a:rPr lang="en-US" sz="2800" dirty="0" smtClean="0"/>
              <a:t> by nature)</a:t>
            </a:r>
          </a:p>
          <a:p>
            <a:endParaRPr lang="en-US" sz="2800" dirty="0"/>
          </a:p>
          <a:p>
            <a:r>
              <a:rPr lang="en-US" sz="2800" dirty="0" smtClean="0"/>
              <a:t>Going into this, we know:</a:t>
            </a:r>
          </a:p>
          <a:p>
            <a:r>
              <a:rPr lang="en-US" sz="2800" dirty="0"/>
              <a:t>	</a:t>
            </a:r>
            <a:r>
              <a:rPr lang="en-US" sz="2800" dirty="0" smtClean="0"/>
              <a:t>1) monomer weighs 33,259 Da (from no-detergent measurements)</a:t>
            </a:r>
          </a:p>
          <a:p>
            <a:r>
              <a:rPr lang="en-US" sz="2800" dirty="0"/>
              <a:t>	</a:t>
            </a:r>
            <a:r>
              <a:rPr lang="en-US" sz="2800" dirty="0" smtClean="0"/>
              <a:t>2) FOS-14 weighs 379.5 Da</a:t>
            </a:r>
          </a:p>
          <a:p>
            <a:endParaRPr lang="en-US" sz="2800" dirty="0"/>
          </a:p>
        </p:txBody>
      </p:sp>
    </p:spTree>
    <p:extLst>
      <p:ext uri="{BB962C8B-B14F-4D97-AF65-F5344CB8AC3E}">
        <p14:creationId xmlns:p14="http://schemas.microsoft.com/office/powerpoint/2010/main" val="4063679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620" t="13807"/>
          <a:stretch/>
        </p:blipFill>
        <p:spPr>
          <a:xfrm>
            <a:off x="0" y="-54501"/>
            <a:ext cx="12208884" cy="6697525"/>
          </a:xfrm>
          <a:prstGeom prst="rect">
            <a:avLst/>
          </a:prstGeom>
        </p:spPr>
      </p:pic>
      <p:sp>
        <p:nvSpPr>
          <p:cNvPr id="3" name="TextBox 2"/>
          <p:cNvSpPr txBox="1"/>
          <p:nvPr/>
        </p:nvSpPr>
        <p:spPr>
          <a:xfrm>
            <a:off x="2101303" y="1489685"/>
            <a:ext cx="4119333" cy="830997"/>
          </a:xfrm>
          <a:prstGeom prst="rect">
            <a:avLst/>
          </a:prstGeom>
          <a:noFill/>
        </p:spPr>
        <p:txBody>
          <a:bodyPr wrap="none" rtlCol="0">
            <a:spAutoFit/>
          </a:bodyPr>
          <a:lstStyle/>
          <a:p>
            <a:r>
              <a:rPr lang="en-US" sz="2400" b="1" dirty="0" smtClean="0">
                <a:solidFill>
                  <a:srgbClr val="FF0000"/>
                </a:solidFill>
              </a:rPr>
              <a:t>Where is the signal?</a:t>
            </a:r>
          </a:p>
          <a:p>
            <a:r>
              <a:rPr lang="en-US" sz="2400" b="1" dirty="0" smtClean="0">
                <a:solidFill>
                  <a:srgbClr val="FF0000"/>
                </a:solidFill>
              </a:rPr>
              <a:t>Zoom in on the FT spectrum </a:t>
            </a:r>
            <a:r>
              <a:rPr lang="en-US" sz="2400" b="1" dirty="0" smtClean="0">
                <a:solidFill>
                  <a:srgbClr val="FF0000"/>
                </a:solidFill>
                <a:sym typeface="Wingdings" panose="05000000000000000000" pitchFamily="2" charset="2"/>
              </a:rPr>
              <a:t></a:t>
            </a:r>
            <a:endParaRPr lang="en-US" sz="2400" b="1" dirty="0">
              <a:solidFill>
                <a:srgbClr val="FF0000"/>
              </a:solidFill>
            </a:endParaRPr>
          </a:p>
        </p:txBody>
      </p:sp>
    </p:spTree>
    <p:extLst>
      <p:ext uri="{BB962C8B-B14F-4D97-AF65-F5344CB8AC3E}">
        <p14:creationId xmlns:p14="http://schemas.microsoft.com/office/powerpoint/2010/main" val="1133995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198" t="14021"/>
          <a:stretch/>
        </p:blipFill>
        <p:spPr>
          <a:xfrm>
            <a:off x="0" y="0"/>
            <a:ext cx="12164213" cy="6624858"/>
          </a:xfrm>
          <a:prstGeom prst="rect">
            <a:avLst/>
          </a:prstGeom>
        </p:spPr>
      </p:pic>
    </p:spTree>
    <p:extLst>
      <p:ext uri="{BB962C8B-B14F-4D97-AF65-F5344CB8AC3E}">
        <p14:creationId xmlns:p14="http://schemas.microsoft.com/office/powerpoint/2010/main" val="13254523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348" b="5599"/>
          <a:stretch/>
        </p:blipFill>
        <p:spPr>
          <a:xfrm>
            <a:off x="0" y="0"/>
            <a:ext cx="12185174" cy="5898183"/>
          </a:xfrm>
          <a:prstGeom prst="rect">
            <a:avLst/>
          </a:prstGeom>
        </p:spPr>
      </p:pic>
    </p:spTree>
    <p:extLst>
      <p:ext uri="{BB962C8B-B14F-4D97-AF65-F5344CB8AC3E}">
        <p14:creationId xmlns:p14="http://schemas.microsoft.com/office/powerpoint/2010/main" val="2686267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39421" y="1568408"/>
            <a:ext cx="3838551" cy="707886"/>
          </a:xfrm>
          <a:prstGeom prst="rect">
            <a:avLst/>
          </a:prstGeom>
          <a:noFill/>
        </p:spPr>
        <p:txBody>
          <a:bodyPr wrap="none" rtlCol="0">
            <a:spAutoFit/>
          </a:bodyPr>
          <a:lstStyle/>
          <a:p>
            <a:r>
              <a:rPr lang="en-US" sz="2000" b="1" dirty="0" smtClean="0">
                <a:solidFill>
                  <a:srgbClr val="FF0000"/>
                </a:solidFill>
              </a:rPr>
              <a:t>Note how complex FT spectrum is.</a:t>
            </a:r>
          </a:p>
          <a:p>
            <a:r>
              <a:rPr lang="en-US" sz="2000" b="1" dirty="0" smtClean="0">
                <a:solidFill>
                  <a:srgbClr val="FF0000"/>
                </a:solidFill>
              </a:rPr>
              <a:t>GT is easier to “read”!</a:t>
            </a:r>
          </a:p>
        </p:txBody>
      </p:sp>
    </p:spTree>
    <p:extLst>
      <p:ext uri="{BB962C8B-B14F-4D97-AF65-F5344CB8AC3E}">
        <p14:creationId xmlns:p14="http://schemas.microsoft.com/office/powerpoint/2010/main" val="2091079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750077" y="1235348"/>
            <a:ext cx="4166397" cy="400110"/>
          </a:xfrm>
          <a:prstGeom prst="rect">
            <a:avLst/>
          </a:prstGeom>
          <a:noFill/>
        </p:spPr>
        <p:txBody>
          <a:bodyPr wrap="none" rtlCol="0">
            <a:spAutoFit/>
          </a:bodyPr>
          <a:lstStyle/>
          <a:p>
            <a:r>
              <a:rPr lang="en-US" sz="2000" b="1" dirty="0" smtClean="0">
                <a:solidFill>
                  <a:srgbClr val="FF0000"/>
                </a:solidFill>
              </a:rPr>
              <a:t>Can already see two native ion types!</a:t>
            </a:r>
            <a:endParaRPr lang="en-US" sz="2000" b="1" dirty="0">
              <a:solidFill>
                <a:srgbClr val="FF0000"/>
              </a:solidFill>
            </a:endParaRPr>
          </a:p>
        </p:txBody>
      </p:sp>
    </p:spTree>
    <p:extLst>
      <p:ext uri="{BB962C8B-B14F-4D97-AF65-F5344CB8AC3E}">
        <p14:creationId xmlns:p14="http://schemas.microsoft.com/office/powerpoint/2010/main" val="3525249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319" t="14235"/>
          <a:stretch/>
        </p:blipFill>
        <p:spPr>
          <a:xfrm>
            <a:off x="-1" y="0"/>
            <a:ext cx="12178041" cy="6624858"/>
          </a:xfrm>
          <a:prstGeom prst="rect">
            <a:avLst/>
          </a:prstGeom>
        </p:spPr>
      </p:pic>
      <p:sp>
        <p:nvSpPr>
          <p:cNvPr id="3" name="TextBox 2"/>
          <p:cNvSpPr txBox="1"/>
          <p:nvPr/>
        </p:nvSpPr>
        <p:spPr>
          <a:xfrm>
            <a:off x="1586574" y="581341"/>
            <a:ext cx="9096401" cy="461665"/>
          </a:xfrm>
          <a:prstGeom prst="rect">
            <a:avLst/>
          </a:prstGeom>
          <a:noFill/>
        </p:spPr>
        <p:txBody>
          <a:bodyPr wrap="none" rtlCol="0">
            <a:spAutoFit/>
          </a:bodyPr>
          <a:lstStyle/>
          <a:p>
            <a:r>
              <a:rPr lang="en-US" sz="2400" b="1" dirty="0" smtClean="0">
                <a:solidFill>
                  <a:srgbClr val="FF0000"/>
                </a:solidFill>
              </a:rPr>
              <a:t>I just selected the boxes quickly; you could be more precise if you like.</a:t>
            </a:r>
            <a:endParaRPr lang="en-US" sz="2400" b="1" dirty="0">
              <a:solidFill>
                <a:srgbClr val="FF0000"/>
              </a:solidFill>
            </a:endParaRPr>
          </a:p>
        </p:txBody>
      </p:sp>
      <p:sp>
        <p:nvSpPr>
          <p:cNvPr id="4" name="TextBox 3"/>
          <p:cNvSpPr txBox="1"/>
          <p:nvPr/>
        </p:nvSpPr>
        <p:spPr>
          <a:xfrm>
            <a:off x="1786411" y="1162682"/>
            <a:ext cx="4828951" cy="923330"/>
          </a:xfrm>
          <a:prstGeom prst="rect">
            <a:avLst/>
          </a:prstGeom>
          <a:noFill/>
        </p:spPr>
        <p:txBody>
          <a:bodyPr wrap="none" rtlCol="0">
            <a:spAutoFit/>
          </a:bodyPr>
          <a:lstStyle/>
          <a:p>
            <a:r>
              <a:rPr lang="en-US" dirty="0" smtClean="0">
                <a:solidFill>
                  <a:srgbClr val="FF0000"/>
                </a:solidFill>
              </a:rPr>
              <a:t>Get charge states by hovering over middle of box,</a:t>
            </a:r>
          </a:p>
          <a:p>
            <a:r>
              <a:rPr lang="en-US" dirty="0" smtClean="0">
                <a:solidFill>
                  <a:srgbClr val="FF0000"/>
                </a:solidFill>
              </a:rPr>
              <a:t>  read of frequency coordinate, multiply by </a:t>
            </a:r>
          </a:p>
          <a:p>
            <a:r>
              <a:rPr lang="en-US" dirty="0" smtClean="0">
                <a:solidFill>
                  <a:srgbClr val="FF0000"/>
                </a:solidFill>
              </a:rPr>
              <a:t>  known FOS-14 mass. </a:t>
            </a:r>
            <a:r>
              <a:rPr lang="en-US" dirty="0">
                <a:solidFill>
                  <a:srgbClr val="FF0000"/>
                </a:solidFill>
              </a:rPr>
              <a:t>e</a:t>
            </a:r>
            <a:r>
              <a:rPr lang="en-US" dirty="0" smtClean="0">
                <a:solidFill>
                  <a:srgbClr val="FF0000"/>
                </a:solidFill>
              </a:rPr>
              <a:t>.g., 0.05797*379.5 = 22+</a:t>
            </a:r>
            <a:endParaRPr lang="en-US" dirty="0">
              <a:solidFill>
                <a:srgbClr val="FF0000"/>
              </a:solidFill>
            </a:endParaRPr>
          </a:p>
        </p:txBody>
      </p:sp>
      <p:cxnSp>
        <p:nvCxnSpPr>
          <p:cNvPr id="6" name="Straight Arrow Connector 5"/>
          <p:cNvCxnSpPr/>
          <p:nvPr/>
        </p:nvCxnSpPr>
        <p:spPr>
          <a:xfrm>
            <a:off x="5189674" y="1998358"/>
            <a:ext cx="133224" cy="3209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983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379" t="13593"/>
          <a:stretch/>
        </p:blipFill>
        <p:spPr>
          <a:xfrm>
            <a:off x="0" y="-48445"/>
            <a:ext cx="12192000" cy="6686653"/>
          </a:xfrm>
          <a:prstGeom prst="rect">
            <a:avLst/>
          </a:prstGeom>
        </p:spPr>
      </p:pic>
    </p:spTree>
    <p:extLst>
      <p:ext uri="{BB962C8B-B14F-4D97-AF65-F5344CB8AC3E}">
        <p14:creationId xmlns:p14="http://schemas.microsoft.com/office/powerpoint/2010/main" val="2601530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439" t="13593"/>
          <a:stretch/>
        </p:blipFill>
        <p:spPr>
          <a:xfrm>
            <a:off x="0" y="-72668"/>
            <a:ext cx="12148358" cy="6667248"/>
          </a:xfrm>
          <a:prstGeom prst="rect">
            <a:avLst/>
          </a:prstGeom>
        </p:spPr>
      </p:pic>
      <p:sp>
        <p:nvSpPr>
          <p:cNvPr id="3" name="TextBox 2"/>
          <p:cNvSpPr txBox="1"/>
          <p:nvPr/>
        </p:nvSpPr>
        <p:spPr>
          <a:xfrm>
            <a:off x="7527147" y="1289848"/>
            <a:ext cx="3356560" cy="2031325"/>
          </a:xfrm>
          <a:prstGeom prst="rect">
            <a:avLst/>
          </a:prstGeom>
          <a:noFill/>
        </p:spPr>
        <p:txBody>
          <a:bodyPr wrap="none" rtlCol="0">
            <a:spAutoFit/>
          </a:bodyPr>
          <a:lstStyle/>
          <a:p>
            <a:r>
              <a:rPr lang="en-US" b="1" dirty="0" smtClean="0">
                <a:solidFill>
                  <a:srgbClr val="FF0000"/>
                </a:solidFill>
              </a:rPr>
              <a:t>Hover cursor over peak to get</a:t>
            </a:r>
          </a:p>
          <a:p>
            <a:r>
              <a:rPr lang="en-US" b="1" dirty="0" smtClean="0">
                <a:solidFill>
                  <a:srgbClr val="FF0000"/>
                </a:solidFill>
              </a:rPr>
              <a:t>  mass (or look at output file).</a:t>
            </a:r>
          </a:p>
          <a:p>
            <a:endParaRPr lang="en-US" b="1" dirty="0">
              <a:solidFill>
                <a:srgbClr val="FF0000"/>
              </a:solidFill>
            </a:endParaRPr>
          </a:p>
          <a:p>
            <a:r>
              <a:rPr lang="en-US" b="1" dirty="0" smtClean="0">
                <a:solidFill>
                  <a:srgbClr val="FF0000"/>
                </a:solidFill>
              </a:rPr>
              <a:t>Based on known </a:t>
            </a:r>
            <a:r>
              <a:rPr lang="el-GR" b="1" dirty="0">
                <a:solidFill>
                  <a:srgbClr val="FF0000"/>
                </a:solidFill>
              </a:rPr>
              <a:t>α</a:t>
            </a:r>
            <a:r>
              <a:rPr lang="en-US" b="1" dirty="0" smtClean="0">
                <a:solidFill>
                  <a:srgbClr val="FF0000"/>
                </a:solidFill>
              </a:rPr>
              <a:t>HL and FOS-14</a:t>
            </a:r>
          </a:p>
          <a:p>
            <a:r>
              <a:rPr lang="en-US" b="1" dirty="0">
                <a:solidFill>
                  <a:srgbClr val="FF0000"/>
                </a:solidFill>
              </a:rPr>
              <a:t> </a:t>
            </a:r>
            <a:r>
              <a:rPr lang="en-US" b="1" dirty="0" smtClean="0">
                <a:solidFill>
                  <a:srgbClr val="FF0000"/>
                </a:solidFill>
              </a:rPr>
              <a:t> monomer masses,</a:t>
            </a:r>
            <a:endParaRPr lang="en-US" b="1" dirty="0">
              <a:solidFill>
                <a:srgbClr val="FF0000"/>
              </a:solidFill>
            </a:endParaRPr>
          </a:p>
          <a:p>
            <a:r>
              <a:rPr lang="en-US" b="1" dirty="0" smtClean="0">
                <a:solidFill>
                  <a:srgbClr val="FF0000"/>
                </a:solidFill>
              </a:rPr>
              <a:t>240,745 Da = (</a:t>
            </a:r>
            <a:r>
              <a:rPr lang="el-GR" b="1" dirty="0" smtClean="0">
                <a:solidFill>
                  <a:srgbClr val="FF0000"/>
                </a:solidFill>
              </a:rPr>
              <a:t>α</a:t>
            </a:r>
            <a:r>
              <a:rPr lang="en-US" b="1" dirty="0" smtClean="0">
                <a:solidFill>
                  <a:srgbClr val="FF0000"/>
                </a:solidFill>
              </a:rPr>
              <a:t>HL)</a:t>
            </a:r>
            <a:r>
              <a:rPr lang="en-US" b="1" baseline="-25000" dirty="0" smtClean="0">
                <a:solidFill>
                  <a:srgbClr val="FF0000"/>
                </a:solidFill>
              </a:rPr>
              <a:t>6</a:t>
            </a:r>
            <a:r>
              <a:rPr lang="en-US" b="1" dirty="0" smtClean="0">
                <a:solidFill>
                  <a:srgbClr val="FF0000"/>
                </a:solidFill>
              </a:rPr>
              <a:t> + 109 FOS-14</a:t>
            </a:r>
          </a:p>
          <a:p>
            <a:r>
              <a:rPr lang="en-US" b="1" dirty="0" smtClean="0">
                <a:solidFill>
                  <a:srgbClr val="FF0000"/>
                </a:solidFill>
              </a:rPr>
              <a:t>277,360 Da = </a:t>
            </a:r>
            <a:r>
              <a:rPr lang="en-US" b="1" dirty="0">
                <a:solidFill>
                  <a:srgbClr val="FF0000"/>
                </a:solidFill>
              </a:rPr>
              <a:t>(</a:t>
            </a:r>
            <a:r>
              <a:rPr lang="el-GR" b="1" dirty="0">
                <a:solidFill>
                  <a:srgbClr val="FF0000"/>
                </a:solidFill>
              </a:rPr>
              <a:t>α</a:t>
            </a:r>
            <a:r>
              <a:rPr lang="en-US" b="1" dirty="0" smtClean="0">
                <a:solidFill>
                  <a:srgbClr val="FF0000"/>
                </a:solidFill>
              </a:rPr>
              <a:t>HL)</a:t>
            </a:r>
            <a:r>
              <a:rPr lang="en-US" b="1" baseline="-25000" dirty="0" smtClean="0">
                <a:solidFill>
                  <a:srgbClr val="FF0000"/>
                </a:solidFill>
              </a:rPr>
              <a:t>7</a:t>
            </a:r>
            <a:r>
              <a:rPr lang="en-US" b="1" dirty="0" smtClean="0">
                <a:solidFill>
                  <a:srgbClr val="FF0000"/>
                </a:solidFill>
              </a:rPr>
              <a:t> + 117 FOS-14</a:t>
            </a:r>
            <a:endParaRPr lang="en-US" b="1" dirty="0">
              <a:solidFill>
                <a:srgbClr val="FF0000"/>
              </a:solidFill>
            </a:endParaRPr>
          </a:p>
        </p:txBody>
      </p:sp>
      <p:grpSp>
        <p:nvGrpSpPr>
          <p:cNvPr id="7" name="Google Shape;591;p43"/>
          <p:cNvGrpSpPr/>
          <p:nvPr/>
        </p:nvGrpSpPr>
        <p:grpSpPr>
          <a:xfrm rot="21430106" flipH="1">
            <a:off x="3779134" y="1792045"/>
            <a:ext cx="909202" cy="1387765"/>
            <a:chOff x="3110416" y="4044433"/>
            <a:chExt cx="581700" cy="853906"/>
          </a:xfrm>
        </p:grpSpPr>
        <p:grpSp>
          <p:nvGrpSpPr>
            <p:cNvPr id="8" name="Google Shape;592;p43"/>
            <p:cNvGrpSpPr/>
            <p:nvPr/>
          </p:nvGrpSpPr>
          <p:grpSpPr>
            <a:xfrm>
              <a:off x="3128540" y="4044433"/>
              <a:ext cx="545437" cy="853906"/>
              <a:chOff x="5582587" y="2437621"/>
              <a:chExt cx="624642" cy="977904"/>
            </a:xfrm>
          </p:grpSpPr>
          <p:sp>
            <p:nvSpPr>
              <p:cNvPr id="10" name="Google Shape;593;p43"/>
              <p:cNvSpPr/>
              <p:nvPr/>
            </p:nvSpPr>
            <p:spPr>
              <a:xfrm>
                <a:off x="5727648" y="2975725"/>
                <a:ext cx="334500" cy="4398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1" name="Google Shape;594;p43"/>
              <p:cNvGrpSpPr/>
              <p:nvPr/>
            </p:nvGrpSpPr>
            <p:grpSpPr>
              <a:xfrm>
                <a:off x="5582587" y="2437621"/>
                <a:ext cx="624642" cy="558135"/>
                <a:chOff x="5253875" y="977500"/>
                <a:chExt cx="725400" cy="604500"/>
              </a:xfrm>
            </p:grpSpPr>
            <p:sp>
              <p:nvSpPr>
                <p:cNvPr id="12" name="Google Shape;595;p43"/>
                <p:cNvSpPr/>
                <p:nvPr/>
              </p:nvSpPr>
              <p:spPr>
                <a:xfrm>
                  <a:off x="5253875" y="977500"/>
                  <a:ext cx="241800" cy="6045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 name="Google Shape;596;p43"/>
                <p:cNvSpPr/>
                <p:nvPr/>
              </p:nvSpPr>
              <p:spPr>
                <a:xfrm>
                  <a:off x="5737475" y="977500"/>
                  <a:ext cx="241800" cy="6045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597;p43"/>
                <p:cNvSpPr/>
                <p:nvPr/>
              </p:nvSpPr>
              <p:spPr>
                <a:xfrm>
                  <a:off x="5495675" y="977500"/>
                  <a:ext cx="241800" cy="604500"/>
                </a:xfrm>
                <a:prstGeom prst="rect">
                  <a:avLst/>
                </a:prstGeom>
                <a:solidFill>
                  <a:schemeClr val="accent6"/>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9" name="Google Shape;598;p43"/>
            <p:cNvSpPr/>
            <p:nvPr/>
          </p:nvSpPr>
          <p:spPr>
            <a:xfrm>
              <a:off x="3110416" y="4584225"/>
              <a:ext cx="581700" cy="264900"/>
            </a:xfrm>
            <a:prstGeom prst="roundRect">
              <a:avLst>
                <a:gd name="adj" fmla="val 16667"/>
              </a:avLst>
            </a:prstGeom>
            <a:solidFill>
              <a:schemeClr val="accent4"/>
            </a:solidFill>
            <a:ln>
              <a:noFill/>
            </a:ln>
          </p:spPr>
          <p:txBody>
            <a:bodyPr spcFirstLastPara="1" wrap="square" lIns="121900" tIns="121900" rIns="121900" bIns="121900" anchor="ctr" anchorCtr="0">
              <a:noAutofit/>
            </a:bodyPr>
            <a:lstStyle/>
            <a:p>
              <a:endParaRPr sz="2400"/>
            </a:p>
          </p:txBody>
        </p:sp>
      </p:grpSp>
      <p:sp>
        <p:nvSpPr>
          <p:cNvPr id="16" name="TextBox 15"/>
          <p:cNvSpPr txBox="1"/>
          <p:nvPr/>
        </p:nvSpPr>
        <p:spPr>
          <a:xfrm>
            <a:off x="8175099" y="4683689"/>
            <a:ext cx="1303562" cy="461665"/>
          </a:xfrm>
          <a:prstGeom prst="rect">
            <a:avLst/>
          </a:prstGeom>
          <a:noFill/>
        </p:spPr>
        <p:txBody>
          <a:bodyPr wrap="none" rtlCol="0">
            <a:spAutoFit/>
          </a:bodyPr>
          <a:lstStyle/>
          <a:p>
            <a:r>
              <a:rPr lang="en-US" sz="2400" b="1" dirty="0" smtClean="0">
                <a:solidFill>
                  <a:srgbClr val="FF0000"/>
                </a:solidFill>
              </a:rPr>
              <a:t>hexamer</a:t>
            </a:r>
            <a:endParaRPr lang="en-US" sz="2400" b="1" dirty="0">
              <a:solidFill>
                <a:srgbClr val="FF0000"/>
              </a:solidFill>
            </a:endParaRPr>
          </a:p>
        </p:txBody>
      </p:sp>
      <p:sp>
        <p:nvSpPr>
          <p:cNvPr id="17" name="TextBox 16"/>
          <p:cNvSpPr txBox="1"/>
          <p:nvPr/>
        </p:nvSpPr>
        <p:spPr>
          <a:xfrm>
            <a:off x="10392468" y="3429000"/>
            <a:ext cx="1440394" cy="461665"/>
          </a:xfrm>
          <a:prstGeom prst="rect">
            <a:avLst/>
          </a:prstGeom>
          <a:noFill/>
        </p:spPr>
        <p:txBody>
          <a:bodyPr wrap="none" rtlCol="0">
            <a:spAutoFit/>
          </a:bodyPr>
          <a:lstStyle/>
          <a:p>
            <a:r>
              <a:rPr lang="en-US" sz="2400" b="1" dirty="0" err="1" smtClean="0">
                <a:solidFill>
                  <a:srgbClr val="FF0000"/>
                </a:solidFill>
              </a:rPr>
              <a:t>heptamer</a:t>
            </a:r>
            <a:endParaRPr lang="en-US" sz="2400" b="1" dirty="0">
              <a:solidFill>
                <a:srgbClr val="FF0000"/>
              </a:solidFill>
            </a:endParaRPr>
          </a:p>
        </p:txBody>
      </p:sp>
      <p:sp>
        <p:nvSpPr>
          <p:cNvPr id="18" name="TextBox 17"/>
          <p:cNvSpPr txBox="1"/>
          <p:nvPr/>
        </p:nvSpPr>
        <p:spPr>
          <a:xfrm>
            <a:off x="835432" y="6409914"/>
            <a:ext cx="8375691" cy="461665"/>
          </a:xfrm>
          <a:prstGeom prst="rect">
            <a:avLst/>
          </a:prstGeom>
          <a:noFill/>
        </p:spPr>
        <p:txBody>
          <a:bodyPr wrap="none" rtlCol="0">
            <a:spAutoFit/>
          </a:bodyPr>
          <a:lstStyle/>
          <a:p>
            <a:r>
              <a:rPr lang="en-US" sz="2400" dirty="0" smtClean="0">
                <a:solidFill>
                  <a:srgbClr val="FF0000"/>
                </a:solidFill>
              </a:rPr>
              <a:t>…and of course we could include harmonics to get lipid resolution</a:t>
            </a:r>
            <a:endParaRPr lang="en-US" sz="2400" dirty="0">
              <a:solidFill>
                <a:srgbClr val="FF0000"/>
              </a:solidFill>
            </a:endParaRPr>
          </a:p>
        </p:txBody>
      </p:sp>
    </p:spTree>
    <p:extLst>
      <p:ext uri="{BB962C8B-B14F-4D97-AF65-F5344CB8AC3E}">
        <p14:creationId xmlns:p14="http://schemas.microsoft.com/office/powerpoint/2010/main" val="1943740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9730" y="78292"/>
            <a:ext cx="2252540" cy="646331"/>
          </a:xfrm>
          <a:prstGeom prst="rect">
            <a:avLst/>
          </a:prstGeom>
          <a:noFill/>
        </p:spPr>
        <p:txBody>
          <a:bodyPr wrap="none" rtlCol="0">
            <a:spAutoFit/>
          </a:bodyPr>
          <a:lstStyle/>
          <a:p>
            <a:pPr algn="ctr"/>
            <a:r>
              <a:rPr lang="en-US" sz="3600" b="1" dirty="0" smtClean="0"/>
              <a:t>Quiz Time!</a:t>
            </a:r>
          </a:p>
        </p:txBody>
      </p:sp>
      <p:sp>
        <p:nvSpPr>
          <p:cNvPr id="3" name="TextBox 2"/>
          <p:cNvSpPr txBox="1"/>
          <p:nvPr/>
        </p:nvSpPr>
        <p:spPr>
          <a:xfrm>
            <a:off x="219684" y="1278621"/>
            <a:ext cx="11169596" cy="954107"/>
          </a:xfrm>
          <a:prstGeom prst="rect">
            <a:avLst/>
          </a:prstGeom>
          <a:noFill/>
        </p:spPr>
        <p:txBody>
          <a:bodyPr wrap="none" rtlCol="0">
            <a:spAutoFit/>
          </a:bodyPr>
          <a:lstStyle/>
          <a:p>
            <a:r>
              <a:rPr lang="en-US" sz="2800" dirty="0" smtClean="0"/>
              <a:t>Suppose </a:t>
            </a:r>
            <a:r>
              <a:rPr lang="en-US" sz="2800" dirty="0" err="1" smtClean="0"/>
              <a:t>iFAMS</a:t>
            </a:r>
            <a:r>
              <a:rPr lang="en-US" sz="2800" dirty="0" smtClean="0"/>
              <a:t> identifies fundamental peaks for you at frequencies</a:t>
            </a:r>
          </a:p>
          <a:p>
            <a:r>
              <a:rPr lang="en-US" sz="2800" dirty="0"/>
              <a:t>	</a:t>
            </a:r>
            <a:r>
              <a:rPr lang="en-US" sz="2800" dirty="0" smtClean="0"/>
              <a:t>0.02802,    0.02950,    0.03097,    and 0.03245	(= </a:t>
            </a:r>
            <a:r>
              <a:rPr lang="en-US" sz="2800" i="1" dirty="0" smtClean="0"/>
              <a:t>z</a:t>
            </a:r>
            <a:r>
              <a:rPr lang="en-US" sz="2800" dirty="0" smtClean="0"/>
              <a:t>/subunit mass)</a:t>
            </a:r>
          </a:p>
        </p:txBody>
      </p:sp>
      <p:sp>
        <p:nvSpPr>
          <p:cNvPr id="4" name="TextBox 3"/>
          <p:cNvSpPr txBox="1"/>
          <p:nvPr/>
        </p:nvSpPr>
        <p:spPr>
          <a:xfrm>
            <a:off x="330200" y="2940050"/>
            <a:ext cx="4025333" cy="523220"/>
          </a:xfrm>
          <a:prstGeom prst="rect">
            <a:avLst/>
          </a:prstGeom>
          <a:noFill/>
          <a:ln w="57150">
            <a:solidFill>
              <a:srgbClr val="00B050"/>
            </a:solidFill>
          </a:ln>
        </p:spPr>
        <p:txBody>
          <a:bodyPr wrap="none" rtlCol="0">
            <a:spAutoFit/>
          </a:bodyPr>
          <a:lstStyle/>
          <a:p>
            <a:r>
              <a:rPr lang="en-US" sz="2800" dirty="0" smtClean="0">
                <a:solidFill>
                  <a:srgbClr val="00B050"/>
                </a:solidFill>
              </a:rPr>
              <a:t>What is the subunit mass?</a:t>
            </a:r>
            <a:endParaRPr lang="en-US" sz="2800" dirty="0">
              <a:solidFill>
                <a:srgbClr val="00B050"/>
              </a:solidFill>
            </a:endParaRPr>
          </a:p>
        </p:txBody>
      </p:sp>
      <p:sp>
        <p:nvSpPr>
          <p:cNvPr id="5" name="TextBox 4"/>
          <p:cNvSpPr txBox="1"/>
          <p:nvPr/>
        </p:nvSpPr>
        <p:spPr>
          <a:xfrm>
            <a:off x="330200" y="4170592"/>
            <a:ext cx="4264822" cy="523220"/>
          </a:xfrm>
          <a:prstGeom prst="rect">
            <a:avLst/>
          </a:prstGeom>
          <a:noFill/>
          <a:ln w="57150">
            <a:solidFill>
              <a:srgbClr val="00B050"/>
            </a:solidFill>
          </a:ln>
        </p:spPr>
        <p:txBody>
          <a:bodyPr wrap="none" rtlCol="0">
            <a:spAutoFit/>
          </a:bodyPr>
          <a:lstStyle/>
          <a:p>
            <a:r>
              <a:rPr lang="en-US" sz="2800" dirty="0" smtClean="0">
                <a:solidFill>
                  <a:srgbClr val="00B050"/>
                </a:solidFill>
              </a:rPr>
              <a:t>What are the charge states?</a:t>
            </a:r>
            <a:endParaRPr lang="en-US" sz="2800" dirty="0">
              <a:solidFill>
                <a:srgbClr val="00B050"/>
              </a:solidFill>
            </a:endParaRPr>
          </a:p>
        </p:txBody>
      </p:sp>
      <p:sp>
        <p:nvSpPr>
          <p:cNvPr id="6" name="TextBox 5"/>
          <p:cNvSpPr txBox="1"/>
          <p:nvPr/>
        </p:nvSpPr>
        <p:spPr>
          <a:xfrm>
            <a:off x="8636000" y="2967335"/>
            <a:ext cx="1398140" cy="523220"/>
          </a:xfrm>
          <a:prstGeom prst="rect">
            <a:avLst/>
          </a:prstGeom>
          <a:noFill/>
          <a:ln w="57150">
            <a:solidFill>
              <a:schemeClr val="tx1"/>
            </a:solidFill>
          </a:ln>
        </p:spPr>
        <p:txBody>
          <a:bodyPr wrap="none" rtlCol="0">
            <a:spAutoFit/>
          </a:bodyPr>
          <a:lstStyle/>
          <a:p>
            <a:r>
              <a:rPr lang="en-US" sz="2800" b="1" dirty="0" smtClean="0"/>
              <a:t>~678 Da</a:t>
            </a:r>
            <a:endParaRPr lang="en-US" sz="2800" b="1" dirty="0"/>
          </a:p>
        </p:txBody>
      </p:sp>
      <p:sp>
        <p:nvSpPr>
          <p:cNvPr id="7" name="TextBox 6"/>
          <p:cNvSpPr txBox="1"/>
          <p:nvPr/>
        </p:nvSpPr>
        <p:spPr>
          <a:xfrm>
            <a:off x="8636000" y="4170592"/>
            <a:ext cx="2350323" cy="523220"/>
          </a:xfrm>
          <a:prstGeom prst="rect">
            <a:avLst/>
          </a:prstGeom>
          <a:noFill/>
          <a:ln w="57150">
            <a:solidFill>
              <a:schemeClr val="tx1"/>
            </a:solidFill>
          </a:ln>
        </p:spPr>
        <p:txBody>
          <a:bodyPr wrap="none" rtlCol="0">
            <a:spAutoFit/>
          </a:bodyPr>
          <a:lstStyle/>
          <a:p>
            <a:r>
              <a:rPr lang="en-US" sz="2800" b="1" dirty="0" smtClean="0"/>
              <a:t>19, 20, 21, 22+</a:t>
            </a:r>
            <a:endParaRPr lang="en-US" sz="2800" b="1" dirty="0"/>
          </a:p>
        </p:txBody>
      </p:sp>
      <p:sp>
        <p:nvSpPr>
          <p:cNvPr id="8" name="TextBox 7"/>
          <p:cNvSpPr txBox="1"/>
          <p:nvPr/>
        </p:nvSpPr>
        <p:spPr>
          <a:xfrm>
            <a:off x="330200" y="5486400"/>
            <a:ext cx="7626640" cy="954107"/>
          </a:xfrm>
          <a:prstGeom prst="rect">
            <a:avLst/>
          </a:prstGeom>
          <a:noFill/>
          <a:ln w="57150">
            <a:solidFill>
              <a:srgbClr val="00B050"/>
            </a:solidFill>
          </a:ln>
        </p:spPr>
        <p:txBody>
          <a:bodyPr wrap="none" rtlCol="0">
            <a:spAutoFit/>
          </a:bodyPr>
          <a:lstStyle/>
          <a:p>
            <a:r>
              <a:rPr lang="en-US" sz="2800" dirty="0" smtClean="0">
                <a:solidFill>
                  <a:srgbClr val="00B050"/>
                </a:solidFill>
              </a:rPr>
              <a:t>At what frequency would you find the 3</a:t>
            </a:r>
            <a:r>
              <a:rPr lang="en-US" sz="2800" baseline="30000" dirty="0" smtClean="0">
                <a:solidFill>
                  <a:srgbClr val="00B050"/>
                </a:solidFill>
              </a:rPr>
              <a:t>rd</a:t>
            </a:r>
            <a:r>
              <a:rPr lang="en-US" sz="2800" dirty="0" smtClean="0">
                <a:solidFill>
                  <a:srgbClr val="00B050"/>
                </a:solidFill>
              </a:rPr>
              <a:t> harmonic</a:t>
            </a:r>
          </a:p>
          <a:p>
            <a:r>
              <a:rPr lang="en-US" sz="2800" dirty="0" smtClean="0">
                <a:solidFill>
                  <a:srgbClr val="00B050"/>
                </a:solidFill>
              </a:rPr>
              <a:t>peak for the 20+ charge state?</a:t>
            </a:r>
            <a:endParaRPr lang="en-US" sz="2800" dirty="0">
              <a:solidFill>
                <a:srgbClr val="00B050"/>
              </a:solidFill>
            </a:endParaRPr>
          </a:p>
        </p:txBody>
      </p:sp>
      <p:sp>
        <p:nvSpPr>
          <p:cNvPr id="9" name="TextBox 8"/>
          <p:cNvSpPr txBox="1"/>
          <p:nvPr/>
        </p:nvSpPr>
        <p:spPr>
          <a:xfrm>
            <a:off x="8636000" y="5917287"/>
            <a:ext cx="1377300" cy="523220"/>
          </a:xfrm>
          <a:prstGeom prst="rect">
            <a:avLst/>
          </a:prstGeom>
          <a:noFill/>
          <a:ln w="57150">
            <a:solidFill>
              <a:schemeClr val="tx1"/>
            </a:solidFill>
          </a:ln>
        </p:spPr>
        <p:txBody>
          <a:bodyPr wrap="none" rtlCol="0">
            <a:spAutoFit/>
          </a:bodyPr>
          <a:lstStyle/>
          <a:p>
            <a:r>
              <a:rPr lang="en-US" sz="2800" b="1" dirty="0" smtClean="0"/>
              <a:t>0.08850</a:t>
            </a:r>
            <a:endParaRPr lang="en-US" sz="2800" b="1" dirty="0"/>
          </a:p>
        </p:txBody>
      </p:sp>
    </p:spTree>
    <p:extLst>
      <p:ext uri="{BB962C8B-B14F-4D97-AF65-F5344CB8AC3E}">
        <p14:creationId xmlns:p14="http://schemas.microsoft.com/office/powerpoint/2010/main" val="10804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9808" y="2500975"/>
            <a:ext cx="9172383" cy="2062103"/>
          </a:xfrm>
          <a:prstGeom prst="rect">
            <a:avLst/>
          </a:prstGeom>
          <a:noFill/>
        </p:spPr>
        <p:txBody>
          <a:bodyPr wrap="none" rtlCol="0">
            <a:spAutoFit/>
          </a:bodyPr>
          <a:lstStyle/>
          <a:p>
            <a:r>
              <a:rPr lang="en-US" sz="3200" b="1" dirty="0" smtClean="0"/>
              <a:t>Thanks for your attention, and happy deconvolution!</a:t>
            </a:r>
          </a:p>
          <a:p>
            <a:endParaRPr lang="en-US" sz="3200" b="1" dirty="0"/>
          </a:p>
          <a:p>
            <a:endParaRPr lang="en-US" sz="3200" b="1" dirty="0" smtClean="0"/>
          </a:p>
          <a:p>
            <a:r>
              <a:rPr lang="en-US" sz="3200" b="1" dirty="0" smtClean="0"/>
              <a:t>github.com/</a:t>
            </a:r>
            <a:r>
              <a:rPr lang="en-US" sz="3200" b="1" dirty="0" err="1" smtClean="0"/>
              <a:t>prellgroup</a:t>
            </a:r>
            <a:r>
              <a:rPr lang="en-US" sz="3200" b="1" dirty="0" smtClean="0"/>
              <a:t>/</a:t>
            </a:r>
            <a:r>
              <a:rPr lang="en-US" sz="3200" b="1" dirty="0" err="1" smtClean="0"/>
              <a:t>iFAMS</a:t>
            </a:r>
            <a:r>
              <a:rPr lang="en-US" sz="3200" b="1" dirty="0" smtClean="0"/>
              <a:t>/releases</a:t>
            </a:r>
            <a:endParaRPr lang="en-US" sz="3200" b="1" dirty="0"/>
          </a:p>
        </p:txBody>
      </p:sp>
    </p:spTree>
    <p:extLst>
      <p:ext uri="{BB962C8B-B14F-4D97-AF65-F5344CB8AC3E}">
        <p14:creationId xmlns:p14="http://schemas.microsoft.com/office/powerpoint/2010/main" val="3757024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CF89178-D284-4245-A5F8-FC833FB78447}"/>
              </a:ext>
            </a:extLst>
          </p:cNvPr>
          <p:cNvPicPr>
            <a:picLocks noChangeAspect="1"/>
          </p:cNvPicPr>
          <p:nvPr/>
        </p:nvPicPr>
        <p:blipFill rotWithShape="1">
          <a:blip r:embed="rId3"/>
          <a:srcRect t="-248" r="52073"/>
          <a:stretch/>
        </p:blipFill>
        <p:spPr>
          <a:xfrm rot="5400000">
            <a:off x="8299517" y="431764"/>
            <a:ext cx="2609866" cy="3991073"/>
          </a:xfrm>
          <a:prstGeom prst="rect">
            <a:avLst/>
          </a:prstGeom>
        </p:spPr>
      </p:pic>
      <p:pic>
        <p:nvPicPr>
          <p:cNvPr id="3" name="Picture 2">
            <a:extLst>
              <a:ext uri="{FF2B5EF4-FFF2-40B4-BE49-F238E27FC236}">
                <a16:creationId xmlns="" xmlns:a16="http://schemas.microsoft.com/office/drawing/2014/main" id="{85AC2213-1438-1F48-AF0B-A1C429AED1A2}"/>
              </a:ext>
            </a:extLst>
          </p:cNvPr>
          <p:cNvPicPr>
            <a:picLocks noChangeAspect="1"/>
          </p:cNvPicPr>
          <p:nvPr/>
        </p:nvPicPr>
        <p:blipFill rotWithShape="1">
          <a:blip r:embed="rId4"/>
          <a:srcRect t="49672"/>
          <a:stretch/>
        </p:blipFill>
        <p:spPr>
          <a:xfrm>
            <a:off x="1453973" y="1101098"/>
            <a:ext cx="6257370" cy="2327902"/>
          </a:xfrm>
          <a:prstGeom prst="rect">
            <a:avLst/>
          </a:prstGeom>
        </p:spPr>
      </p:pic>
      <p:pic>
        <p:nvPicPr>
          <p:cNvPr id="4" name="Picture 3">
            <a:extLst>
              <a:ext uri="{FF2B5EF4-FFF2-40B4-BE49-F238E27FC236}">
                <a16:creationId xmlns="" xmlns:a16="http://schemas.microsoft.com/office/drawing/2014/main" id="{D3808270-E3F7-E149-B36B-88A589A85335}"/>
              </a:ext>
            </a:extLst>
          </p:cNvPr>
          <p:cNvPicPr>
            <a:picLocks noChangeAspect="1"/>
          </p:cNvPicPr>
          <p:nvPr/>
        </p:nvPicPr>
        <p:blipFill>
          <a:blip r:embed="rId5"/>
          <a:stretch>
            <a:fillRect/>
          </a:stretch>
        </p:blipFill>
        <p:spPr>
          <a:xfrm>
            <a:off x="2072223" y="3677964"/>
            <a:ext cx="5311309" cy="2882783"/>
          </a:xfrm>
          <a:prstGeom prst="rect">
            <a:avLst/>
          </a:prstGeom>
        </p:spPr>
      </p:pic>
      <p:sp>
        <p:nvSpPr>
          <p:cNvPr id="5" name="TextBox 4"/>
          <p:cNvSpPr txBox="1"/>
          <p:nvPr/>
        </p:nvSpPr>
        <p:spPr>
          <a:xfrm>
            <a:off x="0" y="144248"/>
            <a:ext cx="12191999" cy="707886"/>
          </a:xfrm>
          <a:prstGeom prst="rect">
            <a:avLst/>
          </a:prstGeom>
          <a:noFill/>
        </p:spPr>
        <p:txBody>
          <a:bodyPr wrap="square" rtlCol="0">
            <a:spAutoFit/>
          </a:bodyPr>
          <a:lstStyle/>
          <a:p>
            <a:pPr algn="ctr"/>
            <a:r>
              <a:rPr lang="en-US" sz="4000" b="1" dirty="0" smtClean="0"/>
              <a:t>Stoichiometry characterization of “large</a:t>
            </a:r>
            <a:r>
              <a:rPr lang="en-US" sz="4000" b="1" dirty="0"/>
              <a:t>” Nanodiscs</a:t>
            </a:r>
          </a:p>
        </p:txBody>
      </p:sp>
      <p:sp>
        <p:nvSpPr>
          <p:cNvPr id="6" name="TextBox 5"/>
          <p:cNvSpPr txBox="1"/>
          <p:nvPr/>
        </p:nvSpPr>
        <p:spPr>
          <a:xfrm>
            <a:off x="7900169" y="4642301"/>
            <a:ext cx="3408562" cy="954107"/>
          </a:xfrm>
          <a:prstGeom prst="rect">
            <a:avLst/>
          </a:prstGeom>
          <a:noFill/>
        </p:spPr>
        <p:txBody>
          <a:bodyPr wrap="none" rtlCol="0">
            <a:spAutoFit/>
          </a:bodyPr>
          <a:lstStyle/>
          <a:p>
            <a:pPr algn="ctr"/>
            <a:r>
              <a:rPr lang="en-US" sz="2800" dirty="0"/>
              <a:t>lipid stoichiometry ↓</a:t>
            </a:r>
          </a:p>
          <a:p>
            <a:pPr algn="ctr"/>
            <a:r>
              <a:rPr lang="en-US" sz="2800" dirty="0" smtClean="0"/>
              <a:t>as </a:t>
            </a:r>
            <a:r>
              <a:rPr lang="en-US" sz="2800" dirty="0"/>
              <a:t>lipid </a:t>
            </a:r>
            <a:r>
              <a:rPr lang="en-US" sz="2800" dirty="0" smtClean="0"/>
              <a:t>footprint ↑</a:t>
            </a:r>
            <a:endParaRPr lang="en-US" sz="2800" dirty="0"/>
          </a:p>
        </p:txBody>
      </p:sp>
      <p:sp>
        <p:nvSpPr>
          <p:cNvPr id="7" name="TextBox 6"/>
          <p:cNvSpPr txBox="1"/>
          <p:nvPr/>
        </p:nvSpPr>
        <p:spPr>
          <a:xfrm>
            <a:off x="1472860" y="6268082"/>
            <a:ext cx="1198726" cy="338554"/>
          </a:xfrm>
          <a:prstGeom prst="rect">
            <a:avLst/>
          </a:prstGeom>
          <a:noFill/>
        </p:spPr>
        <p:txBody>
          <a:bodyPr wrap="none" rtlCol="0">
            <a:spAutoFit/>
          </a:bodyPr>
          <a:lstStyle/>
          <a:p>
            <a:r>
              <a:rPr lang="en-US" sz="1600" dirty="0"/>
              <a:t>charge state</a:t>
            </a:r>
          </a:p>
        </p:txBody>
      </p:sp>
      <p:sp>
        <p:nvSpPr>
          <p:cNvPr id="8" name="Rectangle 7"/>
          <p:cNvSpPr/>
          <p:nvPr/>
        </p:nvSpPr>
        <p:spPr>
          <a:xfrm>
            <a:off x="2152558" y="781316"/>
            <a:ext cx="6305641" cy="369332"/>
          </a:xfrm>
          <a:prstGeom prst="rect">
            <a:avLst/>
          </a:prstGeom>
        </p:spPr>
        <p:txBody>
          <a:bodyPr wrap="square">
            <a:spAutoFit/>
          </a:bodyPr>
          <a:lstStyle/>
          <a:p>
            <a:r>
              <a:rPr lang="en-US" b="1" dirty="0" smtClean="0">
                <a:solidFill>
                  <a:schemeClr val="accent2">
                    <a:lumMod val="75000"/>
                  </a:schemeClr>
                </a:solidFill>
              </a:rPr>
              <a:t>Cleary, </a:t>
            </a:r>
            <a:r>
              <a:rPr lang="en-US" b="1" dirty="0" err="1" smtClean="0">
                <a:solidFill>
                  <a:schemeClr val="accent2">
                    <a:lumMod val="75000"/>
                  </a:schemeClr>
                </a:solidFill>
              </a:rPr>
              <a:t>Prell</a:t>
            </a:r>
            <a:r>
              <a:rPr lang="en-US" b="1" dirty="0" smtClean="0">
                <a:solidFill>
                  <a:schemeClr val="accent2">
                    <a:lumMod val="75000"/>
                  </a:schemeClr>
                </a:solidFill>
              </a:rPr>
              <a:t> and co., </a:t>
            </a:r>
            <a:r>
              <a:rPr lang="en-US" b="1" i="1" dirty="0">
                <a:solidFill>
                  <a:schemeClr val="accent2">
                    <a:lumMod val="75000"/>
                  </a:schemeClr>
                </a:solidFill>
              </a:rPr>
              <a:t>J. Am. Soc. Mass </a:t>
            </a:r>
            <a:r>
              <a:rPr lang="en-US" b="1" i="1" dirty="0" err="1">
                <a:solidFill>
                  <a:schemeClr val="accent2">
                    <a:lumMod val="75000"/>
                  </a:schemeClr>
                </a:solidFill>
              </a:rPr>
              <a:t>Spectrom</a:t>
            </a:r>
            <a:r>
              <a:rPr lang="en-US" b="1" i="1" dirty="0">
                <a:solidFill>
                  <a:schemeClr val="accent2">
                    <a:lumMod val="75000"/>
                  </a:schemeClr>
                </a:solidFill>
              </a:rPr>
              <a:t>.</a:t>
            </a:r>
            <a:r>
              <a:rPr lang="en-US" b="1" dirty="0">
                <a:solidFill>
                  <a:schemeClr val="accent2">
                    <a:lumMod val="75000"/>
                  </a:schemeClr>
                </a:solidFill>
              </a:rPr>
              <a:t> 2018, </a:t>
            </a:r>
            <a:r>
              <a:rPr lang="en-US" b="1" i="1" dirty="0">
                <a:solidFill>
                  <a:schemeClr val="accent2">
                    <a:lumMod val="75000"/>
                  </a:schemeClr>
                </a:solidFill>
              </a:rPr>
              <a:t>29</a:t>
            </a:r>
            <a:r>
              <a:rPr lang="en-US" b="1" dirty="0">
                <a:solidFill>
                  <a:schemeClr val="accent2">
                    <a:lumMod val="75000"/>
                  </a:schemeClr>
                </a:solidFill>
              </a:rPr>
              <a:t>, 2067</a:t>
            </a:r>
          </a:p>
        </p:txBody>
      </p:sp>
    </p:spTree>
    <p:extLst>
      <p:ext uri="{BB962C8B-B14F-4D97-AF65-F5344CB8AC3E}">
        <p14:creationId xmlns:p14="http://schemas.microsoft.com/office/powerpoint/2010/main" val="38979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3899"/>
          <a:stretch/>
        </p:blipFill>
        <p:spPr>
          <a:xfrm>
            <a:off x="2234535" y="1108161"/>
            <a:ext cx="4731096" cy="4953038"/>
          </a:xfrm>
          <a:prstGeom prst="rect">
            <a:avLst/>
          </a:prstGeom>
        </p:spPr>
      </p:pic>
      <p:pic>
        <p:nvPicPr>
          <p:cNvPr id="3" name="Picture 2"/>
          <p:cNvPicPr>
            <a:picLocks noChangeAspect="1"/>
          </p:cNvPicPr>
          <p:nvPr/>
        </p:nvPicPr>
        <p:blipFill rotWithShape="1">
          <a:blip r:embed="rId2"/>
          <a:srcRect t="87521"/>
          <a:stretch/>
        </p:blipFill>
        <p:spPr>
          <a:xfrm>
            <a:off x="7205470" y="4959498"/>
            <a:ext cx="4731096" cy="1101701"/>
          </a:xfrm>
          <a:prstGeom prst="rect">
            <a:avLst/>
          </a:prstGeom>
        </p:spPr>
      </p:pic>
      <p:pic>
        <p:nvPicPr>
          <p:cNvPr id="4" name="Picture 3"/>
          <p:cNvPicPr>
            <a:picLocks noChangeAspect="1"/>
          </p:cNvPicPr>
          <p:nvPr/>
        </p:nvPicPr>
        <p:blipFill rotWithShape="1">
          <a:blip r:embed="rId2"/>
          <a:srcRect b="56884"/>
          <a:stretch/>
        </p:blipFill>
        <p:spPr>
          <a:xfrm>
            <a:off x="7209774" y="1032747"/>
            <a:ext cx="4801664" cy="3863402"/>
          </a:xfrm>
          <a:prstGeom prst="rect">
            <a:avLst/>
          </a:prstGeom>
        </p:spPr>
      </p:pic>
      <p:sp>
        <p:nvSpPr>
          <p:cNvPr id="5" name="TextBox 4"/>
          <p:cNvSpPr txBox="1"/>
          <p:nvPr/>
        </p:nvSpPr>
        <p:spPr>
          <a:xfrm>
            <a:off x="0" y="144248"/>
            <a:ext cx="12191999" cy="707886"/>
          </a:xfrm>
          <a:prstGeom prst="rect">
            <a:avLst/>
          </a:prstGeom>
          <a:noFill/>
        </p:spPr>
        <p:txBody>
          <a:bodyPr wrap="square" rtlCol="0">
            <a:spAutoFit/>
          </a:bodyPr>
          <a:lstStyle/>
          <a:p>
            <a:pPr algn="ctr"/>
            <a:r>
              <a:rPr lang="en-US" sz="4000" b="1" dirty="0" smtClean="0"/>
              <a:t>PEGylated Protein Analysis</a:t>
            </a:r>
            <a:endParaRPr lang="en-US" sz="4000" b="1" dirty="0"/>
          </a:p>
        </p:txBody>
      </p:sp>
      <p:sp>
        <p:nvSpPr>
          <p:cNvPr id="7" name="Left Brace 6"/>
          <p:cNvSpPr/>
          <p:nvPr/>
        </p:nvSpPr>
        <p:spPr>
          <a:xfrm>
            <a:off x="1786412" y="1532073"/>
            <a:ext cx="266447" cy="3527577"/>
          </a:xfrm>
          <a:prstGeom prst="leftBrace">
            <a:avLst>
              <a:gd name="adj1" fmla="val 8333"/>
              <a:gd name="adj2" fmla="val 49657"/>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186762" y="2788029"/>
            <a:ext cx="1682192" cy="1015663"/>
          </a:xfrm>
          <a:prstGeom prst="rect">
            <a:avLst/>
          </a:prstGeom>
          <a:noFill/>
        </p:spPr>
        <p:txBody>
          <a:bodyPr wrap="none" rtlCol="0">
            <a:spAutoFit/>
          </a:bodyPr>
          <a:lstStyle/>
          <a:p>
            <a:r>
              <a:rPr lang="en-US" sz="2000" dirty="0"/>
              <a:t>i</a:t>
            </a:r>
            <a:r>
              <a:rPr lang="en-US" sz="2000" dirty="0" smtClean="0"/>
              <a:t>nput identical</a:t>
            </a:r>
          </a:p>
          <a:p>
            <a:r>
              <a:rPr lang="en-US" sz="2000" dirty="0"/>
              <a:t>r</a:t>
            </a:r>
            <a:r>
              <a:rPr lang="en-US" sz="2000" dirty="0" smtClean="0"/>
              <a:t>aw </a:t>
            </a:r>
            <a:r>
              <a:rPr lang="en-US" sz="2000" dirty="0" err="1" smtClean="0"/>
              <a:t>nESI</a:t>
            </a:r>
            <a:endParaRPr lang="en-US" sz="2000" dirty="0" smtClean="0"/>
          </a:p>
          <a:p>
            <a:r>
              <a:rPr lang="en-US" sz="2000" dirty="0"/>
              <a:t>m</a:t>
            </a:r>
            <a:r>
              <a:rPr lang="en-US" sz="2000" dirty="0" smtClean="0"/>
              <a:t>ass spectra</a:t>
            </a:r>
          </a:p>
        </p:txBody>
      </p:sp>
      <p:sp>
        <p:nvSpPr>
          <p:cNvPr id="9" name="TextBox 8"/>
          <p:cNvSpPr txBox="1"/>
          <p:nvPr/>
        </p:nvSpPr>
        <p:spPr>
          <a:xfrm>
            <a:off x="186762" y="5187182"/>
            <a:ext cx="1532664" cy="646331"/>
          </a:xfrm>
          <a:prstGeom prst="rect">
            <a:avLst/>
          </a:prstGeom>
          <a:noFill/>
        </p:spPr>
        <p:txBody>
          <a:bodyPr wrap="none" rtlCol="0">
            <a:spAutoFit/>
          </a:bodyPr>
          <a:lstStyle/>
          <a:p>
            <a:r>
              <a:rPr lang="en-US" dirty="0" smtClean="0"/>
              <a:t>1+ MALDI-TOF</a:t>
            </a:r>
          </a:p>
          <a:p>
            <a:r>
              <a:rPr lang="en-US" dirty="0" smtClean="0"/>
              <a:t>data</a:t>
            </a:r>
            <a:endParaRPr lang="en-US" dirty="0"/>
          </a:p>
        </p:txBody>
      </p:sp>
      <p:sp>
        <p:nvSpPr>
          <p:cNvPr id="10" name="TextBox 9"/>
          <p:cNvSpPr txBox="1"/>
          <p:nvPr/>
        </p:nvSpPr>
        <p:spPr>
          <a:xfrm>
            <a:off x="563174" y="6319846"/>
            <a:ext cx="4977388" cy="369332"/>
          </a:xfrm>
          <a:prstGeom prst="rect">
            <a:avLst/>
          </a:prstGeom>
          <a:noFill/>
        </p:spPr>
        <p:txBody>
          <a:bodyPr wrap="none" rtlCol="0">
            <a:spAutoFit/>
          </a:bodyPr>
          <a:lstStyle/>
          <a:p>
            <a:r>
              <a:rPr lang="en-US" dirty="0" err="1" smtClean="0"/>
              <a:t>Campuzano</a:t>
            </a:r>
            <a:r>
              <a:rPr lang="en-US" dirty="0" smtClean="0"/>
              <a:t> et al. </a:t>
            </a:r>
            <a:r>
              <a:rPr lang="en-US" i="1" dirty="0" smtClean="0"/>
              <a:t>Anal. Chem.</a:t>
            </a:r>
            <a:r>
              <a:rPr lang="en-US" dirty="0" smtClean="0"/>
              <a:t> </a:t>
            </a:r>
            <a:r>
              <a:rPr lang="en-US" b="1" dirty="0" smtClean="0"/>
              <a:t>2019</a:t>
            </a:r>
            <a:r>
              <a:rPr lang="en-US" dirty="0" smtClean="0"/>
              <a:t>, </a:t>
            </a:r>
            <a:r>
              <a:rPr lang="en-US" i="1" dirty="0" smtClean="0"/>
              <a:t>91</a:t>
            </a:r>
            <a:r>
              <a:rPr lang="en-US" dirty="0" smtClean="0"/>
              <a:t>, 9472-9480</a:t>
            </a:r>
            <a:endParaRPr lang="en-US" i="1" dirty="0"/>
          </a:p>
        </p:txBody>
      </p:sp>
      <p:sp>
        <p:nvSpPr>
          <p:cNvPr id="11" name="TextBox 10"/>
          <p:cNvSpPr txBox="1"/>
          <p:nvPr/>
        </p:nvSpPr>
        <p:spPr>
          <a:xfrm>
            <a:off x="248863" y="744749"/>
            <a:ext cx="5531066" cy="646331"/>
          </a:xfrm>
          <a:prstGeom prst="rect">
            <a:avLst/>
          </a:prstGeom>
          <a:noFill/>
        </p:spPr>
        <p:txBody>
          <a:bodyPr wrap="none" rtlCol="0">
            <a:spAutoFit/>
          </a:bodyPr>
          <a:lstStyle/>
          <a:p>
            <a:r>
              <a:rPr lang="en-US" dirty="0" smtClean="0"/>
              <a:t>Sample: PEGylated Granulocyte Colony Stimulating Factor</a:t>
            </a:r>
          </a:p>
          <a:p>
            <a:r>
              <a:rPr lang="en-US" dirty="0" smtClean="0"/>
              <a:t>   (PEG-GCSF)</a:t>
            </a:r>
            <a:endParaRPr lang="en-US" dirty="0"/>
          </a:p>
        </p:txBody>
      </p:sp>
    </p:spTree>
    <p:extLst>
      <p:ext uri="{BB962C8B-B14F-4D97-AF65-F5344CB8AC3E}">
        <p14:creationId xmlns:p14="http://schemas.microsoft.com/office/powerpoint/2010/main" val="967325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1602</TotalTime>
  <Words>1944</Words>
  <Application>Microsoft Office PowerPoint</Application>
  <PresentationFormat>Widescreen</PresentationFormat>
  <Paragraphs>329</Paragraphs>
  <Slides>70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James</cp:lastModifiedBy>
  <cp:revision>33</cp:revision>
  <dcterms:created xsi:type="dcterms:W3CDTF">2020-06-03T18:47:13Z</dcterms:created>
  <dcterms:modified xsi:type="dcterms:W3CDTF">2021-06-09T16:44:01Z</dcterms:modified>
</cp:coreProperties>
</file>