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85" r:id="rId7"/>
    <p:sldId id="286" r:id="rId8"/>
    <p:sldId id="287" r:id="rId9"/>
    <p:sldId id="288" r:id="rId10"/>
    <p:sldId id="261" r:id="rId11"/>
    <p:sldId id="263" r:id="rId12"/>
    <p:sldId id="262" r:id="rId13"/>
    <p:sldId id="267" r:id="rId14"/>
    <p:sldId id="268" r:id="rId15"/>
    <p:sldId id="269" r:id="rId16"/>
    <p:sldId id="270" r:id="rId17"/>
    <p:sldId id="273" r:id="rId18"/>
    <p:sldId id="272" r:id="rId19"/>
    <p:sldId id="293" r:id="rId20"/>
    <p:sldId id="294" r:id="rId21"/>
    <p:sldId id="295" r:id="rId22"/>
    <p:sldId id="275" r:id="rId23"/>
    <p:sldId id="296" r:id="rId24"/>
    <p:sldId id="290" r:id="rId25"/>
    <p:sldId id="292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06" r:id="rId36"/>
    <p:sldId id="271" r:id="rId37"/>
    <p:sldId id="276" r:id="rId38"/>
    <p:sldId id="277" r:id="rId39"/>
    <p:sldId id="281" r:id="rId40"/>
    <p:sldId id="282" r:id="rId41"/>
    <p:sldId id="28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0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7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7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7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4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570B-B541-4322-B144-E151BBCE62B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C7E9-F890-47D7-9C1B-8DDC017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1413" y="5719227"/>
            <a:ext cx="47091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James S. </a:t>
            </a:r>
            <a:r>
              <a:rPr lang="en-US" sz="2800" b="1" dirty="0" err="1" smtClean="0"/>
              <a:t>Prell</a:t>
            </a:r>
            <a:endParaRPr lang="en-US" sz="2800" b="1" dirty="0" smtClean="0"/>
          </a:p>
          <a:p>
            <a:pPr algn="ctr"/>
            <a:r>
              <a:rPr lang="en-US" sz="2000" dirty="0" smtClean="0"/>
              <a:t>Department of Chemistry and Biochemistry</a:t>
            </a:r>
          </a:p>
          <a:p>
            <a:pPr algn="ctr"/>
            <a:r>
              <a:rPr lang="en-US" sz="2000" dirty="0" smtClean="0"/>
              <a:t>University of Oregon, Eugene, OR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48" y="-96896"/>
            <a:ext cx="9753600" cy="592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8897" y="-16983"/>
            <a:ext cx="6502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Rockwell" panose="02060603020205020403" pitchFamily="18" charset="0"/>
              </a:rPr>
              <a:t>Collidoscope</a:t>
            </a:r>
            <a:endParaRPr lang="en-US" sz="2800" dirty="0" smtClean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9363" y="2752111"/>
            <a:ext cx="96629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coordinateFiles</a:t>
            </a:r>
            <a:r>
              <a:rPr lang="en-US" sz="2800" dirty="0" smtClean="0">
                <a:solidFill>
                  <a:srgbClr val="FF0000"/>
                </a:solidFill>
              </a:rPr>
              <a:t> folder is where you should put the structures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you want to use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on.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accepts two types of coordinate files as input: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 simple text file format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555" y="2733944"/>
            <a:ext cx="73166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Here’s the </a:t>
            </a: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file for ondansetron.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Coordinates are x, y, z in Å.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Note that it lacks a lot of the information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you would expect in a </a:t>
            </a: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for an actual protein.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160" y="2655221"/>
            <a:ext cx="85847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Here is the basic txt format file for ondansetron.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If you want, you can add your own column at the end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with partial charges (e.g., from an </a:t>
            </a:r>
            <a:r>
              <a:rPr lang="en-US" sz="2800" i="1" dirty="0" smtClean="0">
                <a:solidFill>
                  <a:srgbClr val="FF0000"/>
                </a:solidFill>
              </a:rPr>
              <a:t>ab initio </a:t>
            </a:r>
            <a:r>
              <a:rPr lang="en-US" sz="2800" dirty="0" smtClean="0">
                <a:solidFill>
                  <a:srgbClr val="FF0000"/>
                </a:solidFill>
              </a:rPr>
              <a:t>computation)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if you want to get extra fancy.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Coordinates are x, y, z in Å.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868" y="2267660"/>
            <a:ext cx="89760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inputFiles</a:t>
            </a:r>
            <a:r>
              <a:rPr lang="en-US" sz="2800" dirty="0" smtClean="0">
                <a:solidFill>
                  <a:srgbClr val="FF0000"/>
                </a:solidFill>
              </a:rPr>
              <a:t> folder contains files you don’t typically touch.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They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“affinity” (we’ll talk about that when we get to proteins)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Geometry (angles your molecule gets rotate into for CCS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computations)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Gas files (He and N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), which in part determine interaction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potentials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“input”, which contains a bunch of other default values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that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calls when it runs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6595" y="2249494"/>
            <a:ext cx="873303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are Proton Affinity values, which help determine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which residues on your protein are most likely to be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protonated in the gas phase.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They also tell you which atom in a residue is going to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hold the charge for the purposes of the CCS computation.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Don’t touch anything here unless you are very familiar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with gas-phase protonation thermochemistry.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0817" y="2842945"/>
            <a:ext cx="81851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These are points on a 32-sided polyhedron.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They assure that all the possible orientations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of your ion are well sampled in the CCS computation.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(We tested a lot of different possibilities and found this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gives virtually identical results to a very thorough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Monte Carlo simulation using random orientations.)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543" y="2521997"/>
            <a:ext cx="845128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Polarizability (here, in m</a:t>
            </a:r>
            <a:r>
              <a:rPr 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) determines long-range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ion-dipole interactions.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Lennard-Jones 6-12 parameters are 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Å (</a:t>
            </a:r>
            <a:r>
              <a:rPr lang="en-US" sz="2800" dirty="0" err="1" smtClean="0">
                <a:solidFill>
                  <a:srgbClr val="FF0000"/>
                </a:solidFill>
              </a:rPr>
              <a:t>rMin</a:t>
            </a:r>
            <a:r>
              <a:rPr lang="en-US" sz="2800" dirty="0" smtClean="0">
                <a:solidFill>
                  <a:srgbClr val="FF0000"/>
                </a:solidFill>
              </a:rPr>
              <a:t>) and J/</a:t>
            </a:r>
            <a:r>
              <a:rPr lang="en-US" sz="2800" dirty="0" err="1" smtClean="0">
                <a:solidFill>
                  <a:srgbClr val="FF0000"/>
                </a:solidFill>
              </a:rPr>
              <a:t>mol</a:t>
            </a:r>
            <a:r>
              <a:rPr lang="en-US" sz="2800" dirty="0" smtClean="0">
                <a:solidFill>
                  <a:srgbClr val="FF0000"/>
                </a:solidFill>
              </a:rPr>
              <a:t> (epsilon); these determine short-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and medium-range interactions.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For He, these values are identical to MOBCAL.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Don’t change them unless you know what you are doing.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6659" y="2588609"/>
            <a:ext cx="73207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Interaction potential parameters for N2 gas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assume it is equivalent to a sphere.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These values were co-optimized for a large group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of small organic ions.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8998" y="2182882"/>
            <a:ext cx="75310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“input” file in the </a:t>
            </a:r>
            <a:r>
              <a:rPr lang="en-US" sz="2800" dirty="0" err="1" smtClean="0">
                <a:solidFill>
                  <a:srgbClr val="FF0000"/>
                </a:solidFill>
              </a:rPr>
              <a:t>inputFiles</a:t>
            </a:r>
            <a:r>
              <a:rPr lang="en-US" sz="2800" dirty="0" smtClean="0">
                <a:solidFill>
                  <a:srgbClr val="FF0000"/>
                </a:solidFill>
              </a:rPr>
              <a:t> folder simply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feeds default values into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to save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you the effort of manually entering them all.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Anything you type in at the command line yourself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will override these defaults, but the others will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be left untouched.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085" y="5419350"/>
            <a:ext cx="9725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Type this in to calculate the CCS of ondansetron</a:t>
            </a:r>
            <a:r>
              <a:rPr lang="en-US" sz="2000" baseline="30000" dirty="0" smtClean="0">
                <a:solidFill>
                  <a:srgbClr val="FF0000"/>
                </a:solidFill>
              </a:rPr>
              <a:t>1+</a:t>
            </a:r>
            <a:r>
              <a:rPr lang="en-US" sz="2000" dirty="0" smtClean="0">
                <a:solidFill>
                  <a:srgbClr val="FF0000"/>
                </a:solidFill>
              </a:rPr>
              <a:t> and output the result to ondansetron.info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50395" y="5819460"/>
            <a:ext cx="2064969" cy="4783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0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723" y="308838"/>
            <a:ext cx="8810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Downloading and Installing </a:t>
            </a:r>
            <a:r>
              <a:rPr lang="en-US" sz="4000" b="1" dirty="0" err="1" smtClean="0"/>
              <a:t>Collidoscope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0762" y="1102125"/>
            <a:ext cx="1122358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Go to github.com/</a:t>
            </a:r>
            <a:r>
              <a:rPr lang="en-US" sz="3200" dirty="0" err="1" smtClean="0"/>
              <a:t>prellgroup</a:t>
            </a:r>
            <a:r>
              <a:rPr lang="en-US" sz="3200" dirty="0" smtClean="0"/>
              <a:t>/</a:t>
            </a:r>
            <a:r>
              <a:rPr lang="en-US" sz="3200" dirty="0" err="1" smtClean="0"/>
              <a:t>Collidoscope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Download the latest version (currently </a:t>
            </a:r>
            <a:r>
              <a:rPr lang="en-US" sz="3200" b="1" dirty="0" smtClean="0"/>
              <a:t>coll_8_1_19.tar.gz</a:t>
            </a:r>
            <a:r>
              <a:rPr lang="en-US" sz="3200" dirty="0" smtClean="0"/>
              <a:t>),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then unzip it using your favorite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Collidoscope</a:t>
            </a:r>
            <a:r>
              <a:rPr lang="en-US" sz="3200" dirty="0" smtClean="0"/>
              <a:t> works on LINUX (which we recommend!),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Windows (slightly more complicated to set up*), and </a:t>
            </a:r>
            <a:r>
              <a:rPr lang="en-US" sz="3200" dirty="0" err="1" smtClean="0"/>
              <a:t>MacOS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*for Windows, you’ll need to have a C++ compiler (recommended: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Visual Studio 2019, which is free from </a:t>
            </a:r>
            <a:r>
              <a:rPr lang="en-US" sz="3200" dirty="0" err="1" smtClean="0"/>
              <a:t>Microscoft</a:t>
            </a:r>
            <a:r>
              <a:rPr lang="en-US" sz="3200" dirty="0" smtClean="0"/>
              <a:t>) with Message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Passing Interface support—</a:t>
            </a:r>
            <a:r>
              <a:rPr lang="en-US" sz="3200" b="1" dirty="0" smtClean="0"/>
              <a:t>full instructions on our GitHub page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93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8320" y="4790003"/>
            <a:ext cx="6414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Collidoscope</a:t>
            </a:r>
            <a:r>
              <a:rPr lang="en-US" sz="2000" dirty="0" smtClean="0">
                <a:solidFill>
                  <a:srgbClr val="FF0000"/>
                </a:solidFill>
              </a:rPr>
              <a:t> will start outputting information to the screen,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but don’t worry, everything will be saved to the output file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you specified a moment ago!</a:t>
            </a:r>
          </a:p>
        </p:txBody>
      </p:sp>
    </p:spTree>
    <p:extLst>
      <p:ext uri="{BB962C8B-B14F-4D97-AF65-F5344CB8AC3E}">
        <p14:creationId xmlns:p14="http://schemas.microsoft.com/office/powerpoint/2010/main" val="41949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9996" y="2243437"/>
            <a:ext cx="80879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output file goes wherever you told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to put it.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It also spits back out the parameter values used or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the files that contain them.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At the bottom, we see detailed results for each energy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stated. These are Boltzmann-averaged to get the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final CCS value.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5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9680" y="5767814"/>
            <a:ext cx="548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Same answer we got before! Whew!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09483" y="6029424"/>
            <a:ext cx="1880197" cy="564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622" y="3105834"/>
            <a:ext cx="1032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Now let’s see how we do things for a protein: </a:t>
            </a:r>
            <a:r>
              <a:rPr lang="en-US" sz="3600" dirty="0" err="1" smtClean="0"/>
              <a:t>melittin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7032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107" y="1910379"/>
            <a:ext cx="73711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melittin</a:t>
            </a:r>
            <a:r>
              <a:rPr lang="en-US" sz="2800" baseline="30000" dirty="0" smtClean="0">
                <a:solidFill>
                  <a:srgbClr val="FF0000"/>
                </a:solidFill>
              </a:rPr>
              <a:t>3+</a:t>
            </a:r>
            <a:r>
              <a:rPr lang="en-US" sz="2800" dirty="0" smtClean="0">
                <a:solidFill>
                  <a:srgbClr val="FF0000"/>
                </a:solidFill>
              </a:rPr>
              <a:t>, we will start with its </a:t>
            </a: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file, 2mlt.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You can often just download </a:t>
            </a: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files from your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favorite </a:t>
            </a: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repository, BUT be careful that they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May be missing residues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May have partial occupancies for some atoms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May have water, salt, or other molecules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You can fix these things manually, or we have 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</a:rPr>
              <a:t>pdbcleaner</a:t>
            </a:r>
            <a:r>
              <a:rPr lang="en-US" sz="2800" dirty="0" smtClean="0">
                <a:solidFill>
                  <a:srgbClr val="FF0000"/>
                </a:solidFill>
              </a:rPr>
              <a:t>” program we can send to you.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0874" y="5104896"/>
            <a:ext cx="7726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all you want to do is place 3 charges onto </a:t>
            </a:r>
            <a:r>
              <a:rPr lang="en-US" sz="2000" dirty="0" err="1" smtClean="0">
                <a:solidFill>
                  <a:srgbClr val="FF0000"/>
                </a:solidFill>
              </a:rPr>
              <a:t>melittin</a:t>
            </a:r>
            <a:r>
              <a:rPr lang="en-US" sz="2000" dirty="0" smtClean="0">
                <a:solidFill>
                  <a:srgbClr val="FF0000"/>
                </a:solidFill>
              </a:rPr>
              <a:t> (no CCS calculation),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here is what you enter at the command line.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36487" y="5740736"/>
            <a:ext cx="2319307" cy="5692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4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8498" y="4087551"/>
            <a:ext cx="77110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Collidoscope</a:t>
            </a:r>
            <a:r>
              <a:rPr lang="en-US" sz="2000" dirty="0" smtClean="0">
                <a:solidFill>
                  <a:srgbClr val="FF0000"/>
                </a:solidFill>
              </a:rPr>
              <a:t> moves the charges around randomly until they find a very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stable configuration.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Apparently, the best configuration was to place a proton at the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N-terminus (Gly1) and Arg22 and Arg24.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You can also see where the resulting new </a:t>
            </a:r>
            <a:r>
              <a:rPr lang="en-US" sz="2000" dirty="0" err="1" smtClean="0">
                <a:solidFill>
                  <a:srgbClr val="FF0000"/>
                </a:solidFill>
              </a:rPr>
              <a:t>pdb</a:t>
            </a:r>
            <a:r>
              <a:rPr lang="en-US" sz="2000" dirty="0" smtClean="0">
                <a:solidFill>
                  <a:srgbClr val="FF0000"/>
                </a:solidFill>
              </a:rPr>
              <a:t> file, including the charges,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has been stored.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48434" y="6150041"/>
            <a:ext cx="660066" cy="135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309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32393" y="1435184"/>
            <a:ext cx="2046802" cy="932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93605" y="2413337"/>
            <a:ext cx="7182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Here’s our brand new melittin</a:t>
            </a:r>
            <a:r>
              <a:rPr lang="en-US" sz="2000" baseline="30000" dirty="0" smtClean="0">
                <a:solidFill>
                  <a:srgbClr val="FF0000"/>
                </a:solidFill>
              </a:rPr>
              <a:t>3+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pdb</a:t>
            </a:r>
            <a:r>
              <a:rPr lang="en-US" sz="2000" dirty="0" smtClean="0">
                <a:solidFill>
                  <a:srgbClr val="FF0000"/>
                </a:solidFill>
              </a:rPr>
              <a:t> file!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You can now do whatever you want with it, including use it as input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for a CCS calculation.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0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536" cy="682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822" y="2924870"/>
            <a:ext cx="6863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melittin3+ file we just created using “place” has put charges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on the residues it said it would.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07031" y="1641075"/>
            <a:ext cx="2046802" cy="932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5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327" y="1544186"/>
            <a:ext cx="6236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After you have compiled the source code,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navigate to your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folder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9938" y="3429000"/>
            <a:ext cx="6863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melittin3+ file we just created using “place” has put charges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on the residues it said it would.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46310" y="3782943"/>
            <a:ext cx="1398850" cy="159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646310" y="1690530"/>
            <a:ext cx="1635020" cy="15795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25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1536" cy="682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9938" y="3429000"/>
            <a:ext cx="69929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Now we’re telling </a:t>
            </a:r>
            <a:r>
              <a:rPr lang="en-US" sz="2000" dirty="0" err="1" smtClean="0">
                <a:solidFill>
                  <a:srgbClr val="FF0000"/>
                </a:solidFill>
              </a:rPr>
              <a:t>Collidoscope</a:t>
            </a:r>
            <a:r>
              <a:rPr lang="en-US" sz="2000" dirty="0" smtClean="0">
                <a:solidFill>
                  <a:srgbClr val="FF0000"/>
                </a:solidFill>
              </a:rPr>
              <a:t> to use the </a:t>
            </a:r>
            <a:r>
              <a:rPr lang="en-US" sz="2000" dirty="0" err="1" smtClean="0">
                <a:solidFill>
                  <a:srgbClr val="FF0000"/>
                </a:solidFill>
              </a:rPr>
              <a:t>pdb</a:t>
            </a:r>
            <a:r>
              <a:rPr lang="en-US" sz="2000" dirty="0" smtClean="0">
                <a:solidFill>
                  <a:srgbClr val="FF0000"/>
                </a:solidFill>
              </a:rPr>
              <a:t> file we just created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(melittin</a:t>
            </a:r>
            <a:r>
              <a:rPr lang="en-US" sz="2000" baseline="30000" dirty="0" smtClean="0">
                <a:solidFill>
                  <a:srgbClr val="FF0000"/>
                </a:solidFill>
              </a:rPr>
              <a:t>3+</a:t>
            </a:r>
            <a:r>
              <a:rPr lang="en-US" sz="2000" dirty="0" smtClean="0">
                <a:solidFill>
                  <a:srgbClr val="FF0000"/>
                </a:solidFill>
              </a:rPr>
              <a:t>) as input for a CCS calculation.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Note that, unlike for the “place” routine, you do have to specify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and output file name for this!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553012" y="346180"/>
            <a:ext cx="381505" cy="2802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18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9938" y="3429000"/>
            <a:ext cx="686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 worked! Notice it obviously took a bit longer than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ondansetron, because </a:t>
            </a:r>
            <a:r>
              <a:rPr lang="en-US" sz="2000" dirty="0" err="1" smtClean="0">
                <a:solidFill>
                  <a:srgbClr val="FF0000"/>
                </a:solidFill>
              </a:rPr>
              <a:t>melittin</a:t>
            </a:r>
            <a:r>
              <a:rPr lang="en-US" sz="2000" dirty="0" smtClean="0">
                <a:solidFill>
                  <a:srgbClr val="FF0000"/>
                </a:solidFill>
              </a:rPr>
              <a:t> is bigger.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943858" y="3821102"/>
            <a:ext cx="1986245" cy="569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6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9938" y="3429000"/>
            <a:ext cx="6863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But you may prefer just to run “place” and “CCS” together,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with </a:t>
            </a:r>
            <a:r>
              <a:rPr lang="en-US" sz="2000" dirty="0" err="1" smtClean="0">
                <a:solidFill>
                  <a:srgbClr val="FF0000"/>
                </a:solidFill>
              </a:rPr>
              <a:t>Collidoscope</a:t>
            </a:r>
            <a:r>
              <a:rPr lang="en-US" sz="2000" dirty="0" smtClean="0">
                <a:solidFill>
                  <a:srgbClr val="FF0000"/>
                </a:solidFill>
              </a:rPr>
              <a:t> automatically feeding the results of “place”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into the “CCS” routine.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You do this by using the “–mode all” flag on the original </a:t>
            </a:r>
            <a:r>
              <a:rPr lang="en-US" sz="2000" dirty="0" err="1" smtClean="0">
                <a:solidFill>
                  <a:srgbClr val="FF0000"/>
                </a:solidFill>
              </a:rPr>
              <a:t>pdb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structure.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836805" y="375449"/>
            <a:ext cx="242226" cy="2815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01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720" y="4942907"/>
            <a:ext cx="6863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Notice how, in “all” mode, </a:t>
            </a:r>
            <a:r>
              <a:rPr lang="en-US" sz="2000" dirty="0" err="1" smtClean="0">
                <a:solidFill>
                  <a:srgbClr val="FF0000"/>
                </a:solidFill>
              </a:rPr>
              <a:t>Collidoscope</a:t>
            </a:r>
            <a:r>
              <a:rPr lang="en-US" sz="2000" dirty="0" smtClean="0">
                <a:solidFill>
                  <a:srgbClr val="FF0000"/>
                </a:solidFill>
              </a:rPr>
              <a:t> immediately starts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working on the CCS calculation as soon as it finishes the “place”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part of the routine.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28145" y="5554441"/>
            <a:ext cx="1986245" cy="569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1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8889" y="5512136"/>
            <a:ext cx="6863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Yay, same result as when we did “place” and “CCS” separately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before!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23401" y="5916350"/>
            <a:ext cx="2548599" cy="2343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73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3940" y="1443841"/>
            <a:ext cx="81713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Alternatively, maybe you don’t care where the charges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should go on your protein, and you’re okay with them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being at the center of mass.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Without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running “place”, and just doing “CCS</a:t>
            </a:r>
            <a:r>
              <a:rPr lang="en-US" sz="2800" dirty="0" smtClean="0">
                <a:solidFill>
                  <a:srgbClr val="FF0000"/>
                </a:solidFill>
              </a:rPr>
              <a:t>” on the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original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pdb</a:t>
            </a:r>
            <a:r>
              <a:rPr lang="en-US" sz="2800" dirty="0" smtClean="0">
                <a:solidFill>
                  <a:srgbClr val="FF0000"/>
                </a:solidFill>
              </a:rPr>
              <a:t> file but with flag “-C 3”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will put all 3 charges at the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center of mass of the protein/peptide.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That can be okay in many cases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0223" y="5307586"/>
            <a:ext cx="7214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Slightly difference answer than when we did use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the “place” algorithm, but still very close.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73314" y="5861849"/>
            <a:ext cx="1086909" cy="726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14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020" y="1722653"/>
            <a:ext cx="57527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Once you become familiar with how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works, you may wish to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edit the source code and recompile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to suit your specific needs.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I strongly suggest storing the original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version of any source files in a secure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location so you can revert if need be!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86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753600" cy="5924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949" y="79913"/>
            <a:ext cx="6502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Rockwell" panose="02060603020205020403" pitchFamily="18" charset="0"/>
              </a:rPr>
              <a:t>Collidoscope</a:t>
            </a:r>
            <a:endParaRPr lang="en-US" sz="2800" dirty="0" smtClean="0"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975" y="5924550"/>
            <a:ext cx="889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you, and happy computing!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2662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3327" y="1544186"/>
            <a:ext cx="68236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Simply type “collidoscope.exe” (Windows)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or ./</a:t>
            </a:r>
            <a:r>
              <a:rPr lang="en-US" sz="2800" dirty="0" err="1" smtClean="0">
                <a:solidFill>
                  <a:srgbClr val="FF0000"/>
                </a:solidFill>
              </a:rPr>
              <a:t>coll</a:t>
            </a:r>
            <a:r>
              <a:rPr lang="en-US" sz="2800" dirty="0" smtClean="0">
                <a:solidFill>
                  <a:srgbClr val="FF0000"/>
                </a:solidFill>
              </a:rPr>
              <a:t> (LINUX or </a:t>
            </a:r>
            <a:r>
              <a:rPr lang="en-US" sz="2800" dirty="0" err="1" smtClean="0">
                <a:solidFill>
                  <a:srgbClr val="FF0000"/>
                </a:solidFill>
              </a:rPr>
              <a:t>MacOS</a:t>
            </a:r>
            <a:r>
              <a:rPr lang="en-US" sz="2800" dirty="0" smtClean="0">
                <a:solidFill>
                  <a:srgbClr val="FF0000"/>
                </a:solidFill>
              </a:rPr>
              <a:t>) to run the default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computation for ondansetron</a:t>
            </a:r>
            <a:r>
              <a:rPr lang="en-US" sz="2800" baseline="30000" dirty="0" smtClean="0">
                <a:solidFill>
                  <a:srgbClr val="FF0000"/>
                </a:solidFill>
              </a:rPr>
              <a:t>1+</a:t>
            </a:r>
            <a:r>
              <a:rPr lang="en-US" sz="2800" dirty="0" smtClean="0">
                <a:solidFill>
                  <a:srgbClr val="FF0000"/>
                </a:solidFill>
              </a:rPr>
              <a:t> in He.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You should get a value of 108.989 Å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if all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is working correctly.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29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08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5709" y="2951946"/>
            <a:ext cx="7734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We’re going to take a look at what is in the files that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uses to operate.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Let’s start with the README!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9542" y="1601540"/>
            <a:ext cx="43537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There’s a lot of helpful info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in the README, but let’s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jump to the Command Line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Arguments, which are what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you need to specify to run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a computation.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533" y="5450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784" y="1166592"/>
            <a:ext cx="6452216" cy="48320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 of the Command Line Arguments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start with a dash (“-”), and you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always specify their value </a:t>
            </a:r>
            <a:r>
              <a:rPr lang="en-US" sz="2800" i="1" dirty="0" smtClean="0">
                <a:solidFill>
                  <a:srgbClr val="FF0000"/>
                </a:solidFill>
              </a:rPr>
              <a:t>after</a:t>
            </a:r>
            <a:r>
              <a:rPr lang="en-US" sz="28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tag,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e.g., “-e 20” means “use 20 energy states”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Also, they follow one after another 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the command line in any order: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“-e 20 -eps 4” will be interpreted the same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as “-eps 4 -e 20”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429" y="-7266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1121" y="2455384"/>
            <a:ext cx="7615867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Collidoscope</a:t>
            </a:r>
            <a:r>
              <a:rPr lang="en-US" sz="2800" dirty="0" smtClean="0">
                <a:solidFill>
                  <a:srgbClr val="FF0000"/>
                </a:solidFill>
              </a:rPr>
              <a:t> does a grand total of 3 basic things: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Place</a:t>
            </a:r>
            <a:r>
              <a:rPr lang="en-US" sz="2800" dirty="0" smtClean="0">
                <a:solidFill>
                  <a:srgbClr val="FF0000"/>
                </a:solidFill>
              </a:rPr>
              <a:t> charges on a protein in a reasonably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low-energy configuration</a:t>
            </a:r>
          </a:p>
          <a:p>
            <a:pPr marL="514350" indent="-514350">
              <a:buAutoNum type="arabicParenR" startAt="2"/>
            </a:pPr>
            <a:r>
              <a:rPr lang="en-US" sz="2800" dirty="0" smtClean="0">
                <a:solidFill>
                  <a:srgbClr val="FF0000"/>
                </a:solidFill>
              </a:rPr>
              <a:t>Compute the </a:t>
            </a:r>
            <a:r>
              <a:rPr lang="en-US" sz="2800" b="1" dirty="0" smtClean="0">
                <a:solidFill>
                  <a:srgbClr val="FF0000"/>
                </a:solidFill>
              </a:rPr>
              <a:t>CCS</a:t>
            </a:r>
            <a:r>
              <a:rPr lang="en-US" sz="2800" dirty="0" smtClean="0">
                <a:solidFill>
                  <a:srgbClr val="FF0000"/>
                </a:solidFill>
              </a:rPr>
              <a:t> of an ion (Trajectory Method)</a:t>
            </a:r>
          </a:p>
          <a:p>
            <a:pPr marL="514350" indent="-514350">
              <a:buAutoNum type="arabicParenR" startAt="2"/>
            </a:pPr>
            <a:r>
              <a:rPr lang="en-US" sz="2800" dirty="0" smtClean="0">
                <a:solidFill>
                  <a:srgbClr val="FF0000"/>
                </a:solidFill>
              </a:rPr>
              <a:t>Both of the above, if you want, for a protein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73" y="1123146"/>
            <a:ext cx="85406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Let’s deal with proteins in a moment.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For now, let’s work with a small, singly-charged molecule: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ondansetron.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82" y="3008476"/>
            <a:ext cx="5586213" cy="374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1504</Words>
  <Application>Microsoft Office PowerPoint</Application>
  <PresentationFormat>Widescreen</PresentationFormat>
  <Paragraphs>183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12</cp:revision>
  <dcterms:created xsi:type="dcterms:W3CDTF">2021-06-09T19:46:01Z</dcterms:created>
  <dcterms:modified xsi:type="dcterms:W3CDTF">2021-06-10T19:14:50Z</dcterms:modified>
</cp:coreProperties>
</file>